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5" r:id="rId2"/>
    <p:sldId id="266" r:id="rId3"/>
    <p:sldId id="257" r:id="rId4"/>
    <p:sldId id="258" r:id="rId5"/>
    <p:sldId id="259" r:id="rId6"/>
    <p:sldId id="268" r:id="rId7"/>
    <p:sldId id="260" r:id="rId8"/>
    <p:sldId id="267" r:id="rId9"/>
    <p:sldId id="261" r:id="rId10"/>
    <p:sldId id="269" r:id="rId11"/>
    <p:sldId id="262" r:id="rId12"/>
    <p:sldId id="263" r:id="rId13"/>
    <p:sldId id="270" r:id="rId14"/>
    <p:sldId id="264" r:id="rId15"/>
    <p:sldId id="271"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5767BA6-D827-490B-8BD2-50D53C702DC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67BA6-D827-490B-8BD2-50D53C702DC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8" name="Slide Number Placeholder 7"/>
          <p:cNvSpPr>
            <a:spLocks noGrp="1"/>
          </p:cNvSpPr>
          <p:nvPr>
            <p:ph type="sldNum" sz="quarter" idx="11"/>
          </p:nvPr>
        </p:nvSpPr>
        <p:spPr/>
        <p:txBody>
          <a:bodyPr/>
          <a:lstStyle/>
          <a:p>
            <a:fld id="{A5767BA6-D827-490B-8BD2-50D53C702DCA}"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3CC8F18-B56D-4FE6-8BB7-BC8BD5A61980}"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A5767BA6-D827-490B-8BD2-50D53C702D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C3CC8F18-B56D-4FE6-8BB7-BC8BD5A61980}"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767BA6-D827-490B-8BD2-50D53C702D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3CC8F18-B56D-4FE6-8BB7-BC8BD5A61980}" type="datetimeFigureOut">
              <a:rPr lang="en-US" smtClean="0"/>
              <a:pPr/>
              <a:t>12/12/2014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5767BA6-D827-490B-8BD2-50D53C702DC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1500174"/>
            <a:ext cx="7572428" cy="923330"/>
          </a:xfrm>
          <a:prstGeom prst="rect">
            <a:avLst/>
          </a:prstGeom>
          <a:noFill/>
        </p:spPr>
        <p:txBody>
          <a:bodyPr wrap="square" rtlCol="0">
            <a:spAutoFit/>
          </a:bodyPr>
          <a:lstStyle/>
          <a:p>
            <a:r>
              <a:rPr lang="sr-Cyrl-RS" dirty="0" smtClean="0"/>
              <a:t>Д еца су најскупоценији дар и благо који су људима поверени </a:t>
            </a:r>
          </a:p>
          <a:p>
            <a:endParaRPr lang="sr-Cyrl-RS" dirty="0" smtClean="0"/>
          </a:p>
          <a:p>
            <a:r>
              <a:rPr lang="sr-Cyrl-RS" dirty="0" smtClean="0"/>
              <a:t>                                                                                         Ј.А.Коменски </a:t>
            </a:r>
            <a:endParaRPr lang="en-US" dirty="0">
              <a:latin typeface="Times Roman Cirilica" pitchFamily="34" charset="0"/>
            </a:endParaRPr>
          </a:p>
        </p:txBody>
      </p:sp>
      <p:sp>
        <p:nvSpPr>
          <p:cNvPr id="5" name="Subtitle 4"/>
          <p:cNvSpPr>
            <a:spLocks noGrp="1"/>
          </p:cNvSpPr>
          <p:nvPr>
            <p:ph type="subTitle" idx="1"/>
          </p:nvPr>
        </p:nvSpPr>
        <p:spPr>
          <a:xfrm>
            <a:off x="433050" y="857232"/>
            <a:ext cx="7925164" cy="4572032"/>
          </a:xfrm>
        </p:spPr>
        <p:txBody>
          <a:bodyPr>
            <a:normAutofit/>
          </a:bodyPr>
          <a:lstStyle/>
          <a:p>
            <a:pPr algn="ctr"/>
            <a:endParaRPr lang="sr-Latn-RS" dirty="0" smtClean="0"/>
          </a:p>
          <a:p>
            <a:pPr algn="ctr"/>
            <a:endParaRPr lang="sr-Latn-RS" dirty="0" smtClean="0"/>
          </a:p>
          <a:p>
            <a:pPr algn="ctr"/>
            <a:endParaRPr lang="sr-Latn-RS" dirty="0" smtClean="0"/>
          </a:p>
          <a:p>
            <a:pPr algn="ctr"/>
            <a:endParaRPr lang="sr-Latn-RS" dirty="0" smtClean="0"/>
          </a:p>
          <a:p>
            <a:pPr algn="ctr"/>
            <a:endParaRPr lang="sr-Latn-RS" dirty="0" smtClean="0"/>
          </a:p>
          <a:p>
            <a:pPr algn="ctr"/>
            <a:r>
              <a:rPr lang="sr-Cyrl-RS" dirty="0" smtClean="0"/>
              <a:t>ДЕЦА СУ ДАР ОД БОГА </a:t>
            </a:r>
          </a:p>
          <a:p>
            <a:pPr algn="ctr"/>
            <a:endParaRPr lang="sr-Cyrl-RS" dirty="0" smtClean="0"/>
          </a:p>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a-li-je-nasilje-iz-crtaća-krivo-što-vam-se-deca-noću-bude-403x302.jpg"/>
          <p:cNvPicPr>
            <a:picLocks noGrp="1" noChangeAspect="1"/>
          </p:cNvPicPr>
          <p:nvPr>
            <p:ph idx="1"/>
          </p:nvPr>
        </p:nvPicPr>
        <p:blipFill>
          <a:blip r:embed="rId2"/>
          <a:stretch>
            <a:fillRect/>
          </a:stretch>
        </p:blipFill>
        <p:spPr>
          <a:xfrm>
            <a:off x="0" y="1071546"/>
            <a:ext cx="9144000" cy="5786454"/>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ru-RU" dirty="0" smtClean="0"/>
              <a:t>Без обзира на то да ли су цртаћи агресивни или нису, (ранији цртаћи су имали дугачке кадрове, док модерни цртаћи имају много краће кадрове,) имају јаке звукове и остале компоненте, чиме се подиже адреналин. Због тога деца имају смањену пажњу, њихови неурони су угрожени. То више нема везе са агресијом већ има везе са физиологијом која делује са том стимулацијом ока.</a:t>
            </a:r>
          </a:p>
          <a:p>
            <a:pPr algn="just"/>
            <a:r>
              <a:rPr lang="ru-RU" dirty="0" smtClean="0"/>
              <a:t>Телевизија је врло утицала и на пад пажње код деце. </a:t>
            </a:r>
          </a:p>
          <a:p>
            <a:pPr algn="just"/>
            <a:r>
              <a:rPr lang="ru-RU" dirty="0" smtClean="0"/>
              <a:t> У позоришту  они више не могу да прате дуже представе, већ оне  морају да буду толико спектакуларне да би све време деца била фокусирана на догађање на сцени.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5110178"/>
          </a:xfrm>
        </p:spPr>
        <p:txBody>
          <a:bodyPr>
            <a:normAutofit fontScale="92500" lnSpcReduction="20000"/>
          </a:bodyPr>
          <a:lstStyle/>
          <a:p>
            <a:pPr algn="just"/>
            <a:r>
              <a:rPr lang="ru-RU" dirty="0" smtClean="0"/>
              <a:t>Агресивни цртани филмови различито утичу на различиту децу. Веома утичу уколико неко већ има црту насиља, подстичући је да се лакше испољи, док на осталу децу, која у карактеру немају агресивност, ови цртани филмови не доводе до пораста агресивности, али воде огуглавању на насиље! </a:t>
            </a:r>
          </a:p>
          <a:p>
            <a:pPr algn="just"/>
            <a:r>
              <a:rPr lang="ru-RU" dirty="0" smtClean="0"/>
              <a:t>Због тога данас деца или људи не виде да су склони насиљу, јер је за њих то потпуно нормално пошто су, </a:t>
            </a:r>
            <a:r>
              <a:rPr lang="ru-RU" b="1" dirty="0" smtClean="0"/>
              <a:t>сталним излагањем агресивним садржајима, на агресију навикли.</a:t>
            </a:r>
            <a:r>
              <a:rPr lang="ru-RU" dirty="0" smtClean="0"/>
              <a:t> Сви цртани филмови имају извесну дозу агресије, само што је неки имају више.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trahovi-kod-dece-tv.jpg"/>
          <p:cNvPicPr>
            <a:picLocks noGrp="1" noChangeAspect="1"/>
          </p:cNvPicPr>
          <p:nvPr>
            <p:ph idx="1"/>
          </p:nvPr>
        </p:nvPicPr>
        <p:blipFill>
          <a:blip r:embed="rId2"/>
          <a:stretch>
            <a:fillRect/>
          </a:stretch>
        </p:blipFill>
        <p:spPr>
          <a:xfrm>
            <a:off x="0" y="785794"/>
            <a:ext cx="9143999" cy="6072205"/>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285860"/>
            <a:ext cx="8229600" cy="4389120"/>
          </a:xfrm>
        </p:spPr>
        <p:txBody>
          <a:bodyPr>
            <a:normAutofit fontScale="77500" lnSpcReduction="20000"/>
          </a:bodyPr>
          <a:lstStyle/>
          <a:p>
            <a:pPr algn="just">
              <a:buNone/>
            </a:pPr>
            <a:r>
              <a:rPr lang="ru-RU" dirty="0" smtClean="0"/>
              <a:t>Постоје цртаћи који су едукативни, који васпитавају и образују, али и они који негативно утичу на децу. Не треба у принципу забрањивати деци да их гледају, већ баш њих и треба питати да ли су НЕШТО НАУЧИЛИ! Ако, уз помоћ родитеља, размисле - рећи ће ШТА СУ  ,,ЗАПАМТИЛИ,, Све то захтева много родитељског стрпљења и времена, а првенствено љубави! </a:t>
            </a:r>
          </a:p>
          <a:p>
            <a:pPr algn="just">
              <a:buNone/>
            </a:pPr>
            <a:r>
              <a:rPr lang="ru-RU" dirty="0" smtClean="0"/>
              <a:t> </a:t>
            </a:r>
            <a:r>
              <a:rPr lang="ru-RU" b="1" u="sng" dirty="0" smtClean="0"/>
              <a:t>Родитељ ТРЕБА пазити на то, шта дете гледа</a:t>
            </a:r>
            <a:r>
              <a:rPr lang="ru-RU" dirty="0" smtClean="0"/>
              <a:t>.</a:t>
            </a:r>
          </a:p>
          <a:p>
            <a:pPr algn="just">
              <a:buNone/>
            </a:pPr>
            <a:r>
              <a:rPr lang="ru-RU" dirty="0" smtClean="0"/>
              <a:t> Јер та прича је слична оној: «Не гурај прсте у штекер, не дирај ринглу, не трпај иглу у уста, не пипај ватру итд.», са једном малом разликом: у овим порукама се чува тело, а у оним везаним за гледање цртаћа чувају се ум и душа!</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เด็กติดโทรทัศน์ลูกติดทีวีโรคอ้วน[1].jpg"/>
          <p:cNvPicPr>
            <a:picLocks noGrp="1" noChangeAspect="1"/>
          </p:cNvPicPr>
          <p:nvPr>
            <p:ph idx="1"/>
          </p:nvPr>
        </p:nvPicPr>
        <p:blipFill>
          <a:blip r:embed="rId2"/>
          <a:stretch>
            <a:fillRect/>
          </a:stretch>
        </p:blipFill>
        <p:spPr>
          <a:xfrm>
            <a:off x="0" y="1285860"/>
            <a:ext cx="9144000" cy="5572140"/>
          </a:xfrm>
        </p:spPr>
      </p:pic>
      <p:sp>
        <p:nvSpPr>
          <p:cNvPr id="3" name="Rectangle 2"/>
          <p:cNvSpPr/>
          <p:nvPr/>
        </p:nvSpPr>
        <p:spPr>
          <a:xfrm>
            <a:off x="0" y="285729"/>
            <a:ext cx="9144000" cy="369332"/>
          </a:xfrm>
          <a:prstGeom prst="rect">
            <a:avLst/>
          </a:prstGeom>
        </p:spPr>
        <p:txBody>
          <a:bodyPr wrap="square">
            <a:spAutoFit/>
          </a:bodyPr>
          <a:lstStyle/>
          <a:p>
            <a:r>
              <a:rPr lang="sr-Cyrl-RS" dirty="0" smtClean="0"/>
              <a:t>НЕ ПОСТОЈАЊЕ КОНТРОЛЕ СТВАРА УСЛОВЕ ЗА НАСТАНАК ПРОБЛЕМА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jpg"/>
          <p:cNvPicPr>
            <a:picLocks noGrp="1" noChangeAspect="1"/>
          </p:cNvPicPr>
          <p:nvPr>
            <p:ph idx="1"/>
          </p:nvPr>
        </p:nvPicPr>
        <p:blipFill>
          <a:blip r:embed="rId2"/>
          <a:stretch>
            <a:fillRect/>
          </a:stretch>
        </p:blipFill>
        <p:spPr>
          <a:xfrm>
            <a:off x="0" y="1357298"/>
            <a:ext cx="9144000" cy="550070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68632356347f255bef1161028811851_orig.jpg"/>
          <p:cNvPicPr>
            <a:picLocks noGrp="1" noChangeAspect="1"/>
          </p:cNvPicPr>
          <p:nvPr>
            <p:ph idx="1"/>
          </p:nvPr>
        </p:nvPicPr>
        <p:blipFill>
          <a:blip r:embed="rId2"/>
          <a:stretch>
            <a:fillRect/>
          </a:stretch>
        </p:blipFill>
        <p:spPr>
          <a:xfrm>
            <a:off x="0" y="928670"/>
            <a:ext cx="9144000" cy="5929330"/>
          </a:xfrm>
        </p:spPr>
      </p:pic>
      <p:sp>
        <p:nvSpPr>
          <p:cNvPr id="3" name="TextBox 2"/>
          <p:cNvSpPr txBox="1"/>
          <p:nvPr/>
        </p:nvSpPr>
        <p:spPr>
          <a:xfrm>
            <a:off x="785786" y="357166"/>
            <a:ext cx="5429288" cy="646331"/>
          </a:xfrm>
          <a:prstGeom prst="rect">
            <a:avLst/>
          </a:prstGeom>
          <a:noFill/>
        </p:spPr>
        <p:txBody>
          <a:bodyPr wrap="square" rtlCol="0">
            <a:spAutoFit/>
          </a:bodyPr>
          <a:lstStyle/>
          <a:p>
            <a:r>
              <a:rPr lang="sr-Cyrl-RS" dirty="0" smtClean="0"/>
              <a:t>НЕ ПОСТОЈАЊЕ КОНТРОЛЕ СТВАРА УСЛОВЕ ЗА НАСТАНАК ПРОБЛЕМА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715436" cy="4440246"/>
          </a:xfrm>
        </p:spPr>
        <p:txBody>
          <a:bodyPr/>
          <a:lstStyle/>
          <a:p>
            <a:pPr algn="ctr"/>
            <a:r>
              <a:rPr lang="sr-Cyrl-RS" i="1" dirty="0" smtClean="0"/>
              <a:t>Не живимо за децу,живимо живот заједно са њима </a:t>
            </a:r>
            <a:endParaRPr lang="en-US" i="1" dirty="0"/>
          </a:p>
        </p:txBody>
      </p:sp>
      <p:sp>
        <p:nvSpPr>
          <p:cNvPr id="4" name="TextBox 3"/>
          <p:cNvSpPr txBox="1"/>
          <p:nvPr/>
        </p:nvSpPr>
        <p:spPr>
          <a:xfrm>
            <a:off x="5643570" y="6143644"/>
            <a:ext cx="3000396" cy="369332"/>
          </a:xfrm>
          <a:prstGeom prst="rect">
            <a:avLst/>
          </a:prstGeom>
          <a:noFill/>
        </p:spPr>
        <p:txBody>
          <a:bodyPr wrap="square" rtlCol="0">
            <a:spAutoFit/>
          </a:bodyPr>
          <a:lstStyle/>
          <a:p>
            <a:r>
              <a:rPr lang="sr-Cyrl-RS" dirty="0" smtClean="0"/>
              <a:t>С.Миладиновић,педагог</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57364"/>
            <a:ext cx="8305800" cy="1214446"/>
          </a:xfrm>
        </p:spPr>
        <p:txBody>
          <a:bodyPr>
            <a:normAutofit/>
          </a:bodyPr>
          <a:lstStyle/>
          <a:p>
            <a:pPr algn="ctr"/>
            <a:r>
              <a:rPr lang="sr-Cyrl-RS" sz="4000" dirty="0" smtClean="0">
                <a:solidFill>
                  <a:schemeClr val="tx1">
                    <a:lumMod val="75000"/>
                    <a:lumOff val="25000"/>
                  </a:schemeClr>
                </a:solidFill>
                <a:latin typeface="Times Roman Cirilica" pitchFamily="34" charset="0"/>
              </a:rPr>
              <a:t>ПОРОДИЦА И ТЕЛЕВИЗИЈА </a:t>
            </a:r>
            <a:endParaRPr lang="en-US" sz="4000" dirty="0">
              <a:solidFill>
                <a:schemeClr val="tx1">
                  <a:lumMod val="75000"/>
                  <a:lumOff val="25000"/>
                </a:schemeClr>
              </a:solidFill>
              <a:latin typeface="Times Roman Cirilic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ru-RU" dirty="0" smtClean="0"/>
              <a:t>Медији у данашње време имају велику моћ и њихов утицај на формирање мишљења, става и стила живота је огроман, посебно код младих људи. Медији за децу и младе као и пробој нових технологија променили су у потпуности њихов стил живота, поставили неке нове границе, а померили постојеће.</a:t>
            </a:r>
          </a:p>
          <a:p>
            <a:pPr algn="just"/>
            <a:r>
              <a:rPr lang="ru-RU" dirty="0" smtClean="0"/>
              <a:t> Дизнијеви јунаци претворили су се у измишљене животињске врсте троугластих очију Покемоне, а Барбике су замењене главатим луткама које спашавају свет. Зец, веверица и препелица замењени су жабом и змијом, а дечија музика и музика за младе попут рока и попа замењена је „Грандом“.</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ru-RU" dirty="0" smtClean="0"/>
              <a:t>Најподложнији утицају медија су  деца као део друштва који се налази у периоду живота у ком усвајају обрасце понашања. Етика у медијима, често, изостаје и то има разарајући утицај на психу, ментално стање и социјализованост деце. </a:t>
            </a:r>
          </a:p>
          <a:p>
            <a:pPr algn="just"/>
            <a:r>
              <a:rPr lang="ru-RU" dirty="0" smtClean="0"/>
              <a:t>У садржајима којима су деца преко медија изложени, не изостају насиље, манипулација, лоши узори и девијантни модели понашања. </a:t>
            </a:r>
          </a:p>
          <a:p>
            <a:pPr algn="just"/>
            <a:r>
              <a:rPr lang="ru-RU" dirty="0" smtClean="0"/>
              <a:t>Све то може да утиче на формирање моралних норми деце, што код њих ствара један, може се рећи, </a:t>
            </a:r>
            <a:r>
              <a:rPr lang="ru-RU" b="1" u="sng" dirty="0" smtClean="0"/>
              <a:t>искривљни стил живота</a:t>
            </a:r>
            <a:r>
              <a:rPr lang="ru-RU" dirty="0" smtClean="0"/>
              <a:t> презасићен бригом о изгледу, престижу, угледу, а коме мањка правих вредности и реалних очекивања.</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5038740"/>
          </a:xfrm>
        </p:spPr>
        <p:txBody>
          <a:bodyPr>
            <a:normAutofit fontScale="92500" lnSpcReduction="20000"/>
          </a:bodyPr>
          <a:lstStyle/>
          <a:p>
            <a:pPr algn="just"/>
            <a:r>
              <a:rPr lang="ru-RU" dirty="0" smtClean="0"/>
              <a:t>Неоспорна је чињеница да време проведено у гледању телевизије одвлачи од важних активности као што су читање, израда домаћих задатака, играње, вежбање, тренирање неког спорта и социјализација.</a:t>
            </a:r>
          </a:p>
          <a:p>
            <a:pPr algn="just"/>
            <a:r>
              <a:rPr lang="ru-RU" dirty="0" smtClean="0"/>
              <a:t>  Деца уче сваког минута, а учи се из искуства. Жива искуства стварају обрасце које посматрач може пренети у стварни живот. </a:t>
            </a:r>
          </a:p>
          <a:p>
            <a:pPr algn="just"/>
            <a:r>
              <a:rPr lang="ru-RU" dirty="0" smtClean="0"/>
              <a:t> Сматра се, такође, да телевизија осиромашује осећај заједништва. Деца која превише гледају телевизију мање верују другим људима и мање учествују у организованим дечијим активностима ван куће.</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bf9fba2df4150febcafd93c4da93ee4.jpg"/>
          <p:cNvPicPr>
            <a:picLocks noGrp="1" noChangeAspect="1"/>
          </p:cNvPicPr>
          <p:nvPr>
            <p:ph idx="1"/>
          </p:nvPr>
        </p:nvPicPr>
        <p:blipFill>
          <a:blip r:embed="rId2"/>
          <a:stretch>
            <a:fillRect/>
          </a:stretch>
        </p:blipFill>
        <p:spPr>
          <a:xfrm>
            <a:off x="0" y="1071546"/>
            <a:ext cx="9144000" cy="5786454"/>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sr-Cyrl-RS" dirty="0" smtClean="0"/>
              <a:t>Г</a:t>
            </a:r>
            <a:r>
              <a:rPr lang="ru-RU" dirty="0" smtClean="0"/>
              <a:t>ледање телевизије је главна активност деце и адолесцената. Деца у просеку, дневно гледају телевизију три до четири сата. Тим темпом, до завршетка средње школе, деца проведу више времена гледајући телевизију, него што проведу у учионицама. </a:t>
            </a:r>
          </a:p>
          <a:p>
            <a:pPr algn="just"/>
            <a:r>
              <a:rPr lang="ru-RU" dirty="0" smtClean="0"/>
              <a:t>Са једне стране, телевизија може забавити, информисати и правити деци друштво, а са друге може утицати на њих и на непожељан начин.</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46003276_f29bfb1155.jpg"/>
          <p:cNvPicPr>
            <a:picLocks noGrp="1" noChangeAspect="1"/>
          </p:cNvPicPr>
          <p:nvPr>
            <p:ph idx="1"/>
          </p:nvPr>
        </p:nvPicPr>
        <p:blipFill>
          <a:blip r:embed="rId2"/>
          <a:stretch>
            <a:fillRect/>
          </a:stretch>
        </p:blipFill>
        <p:spPr>
          <a:xfrm>
            <a:off x="0" y="1071546"/>
            <a:ext cx="9144000" cy="5786454"/>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3786214"/>
          </a:xfrm>
        </p:spPr>
        <p:txBody>
          <a:bodyPr>
            <a:noAutofit/>
          </a:bodyPr>
          <a:lstStyle/>
          <a:p>
            <a:pPr algn="just">
              <a:buNone/>
            </a:pPr>
            <a:r>
              <a:rPr lang="ru-RU" sz="1800" b="1" dirty="0" smtClean="0"/>
              <a:t>ЦРТАНИ ФИЛМОВИ </a:t>
            </a:r>
          </a:p>
          <a:p>
            <a:pPr algn="just">
              <a:buNone/>
            </a:pPr>
            <a:endParaRPr lang="ru-RU" sz="1800" b="1" dirty="0" smtClean="0"/>
          </a:p>
          <a:p>
            <a:pPr algn="just"/>
            <a:r>
              <a:rPr lang="ru-RU" sz="1800" b="1" dirty="0" smtClean="0"/>
              <a:t>Некада је цртани филм био велики догађај, иако је био у другом плану. Емитовали су се једном дневно, пре Дневника и трајали око пет минута, после тога се обично ишло у кревет.</a:t>
            </a:r>
          </a:p>
          <a:p>
            <a:pPr algn="just"/>
            <a:r>
              <a:rPr lang="ru-RU" sz="1800" b="1" dirty="0" smtClean="0"/>
              <a:t> Друга опција била је одлазак у биоскоп на дугометражни цртани филм.</a:t>
            </a:r>
          </a:p>
          <a:p>
            <a:pPr algn="just"/>
            <a:r>
              <a:rPr lang="ru-RU" sz="1800" b="1" dirty="0" smtClean="0"/>
              <a:t> Данас су цртани филмови доступни деци 24 часа дневно на телевизији, а има и више канала који их приказују. </a:t>
            </a:r>
          </a:p>
          <a:p>
            <a:pPr algn="just">
              <a:buNone/>
            </a:pPr>
            <a:endParaRPr lang="ru-RU" sz="1800" b="1" dirty="0" smtClean="0"/>
          </a:p>
          <a:p>
            <a:pPr algn="just">
              <a:buNone/>
            </a:pPr>
            <a:r>
              <a:rPr lang="ru-RU" sz="1800" b="1" dirty="0" smtClean="0"/>
              <a:t>Због тога се постављају питања: </a:t>
            </a:r>
          </a:p>
          <a:p>
            <a:pPr marL="514350" indent="-514350" algn="just">
              <a:buAutoNum type="arabicPeriod"/>
            </a:pPr>
            <a:r>
              <a:rPr lang="ru-RU" sz="1800" b="1" dirty="0" smtClean="0"/>
              <a:t>Да ли су и који цртани филмови штетни за децу? </a:t>
            </a:r>
          </a:p>
          <a:p>
            <a:pPr marL="514350" indent="-514350" algn="just">
              <a:buAutoNum type="arabicPeriod"/>
            </a:pPr>
            <a:r>
              <a:rPr lang="ru-RU" sz="1800" b="1" dirty="0" smtClean="0"/>
              <a:t>2. Да ли има разлике између оних који су се раније емитовали и оних који се данас нуде деци?</a:t>
            </a:r>
          </a:p>
          <a:p>
            <a:pPr marL="514350" indent="-514350" algn="just">
              <a:buAutoNum type="arabicPeriod"/>
            </a:pPr>
            <a:r>
              <a:rPr lang="ru-RU" sz="1800" b="1" dirty="0" smtClean="0"/>
              <a:t> 3. Да ли цртаћи васпитавају децу?</a:t>
            </a:r>
            <a:endParaRPr lang="en-US" sz="1800" b="1" dirty="0">
              <a:latin typeface="Times Roman Cirilic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203</TotalTime>
  <Words>878</Words>
  <Application>Microsoft Office PowerPoint</Application>
  <PresentationFormat>On-screen Show (4:3)</PresentationFormat>
  <Paragraphs>42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Technic</vt:lpstr>
      <vt:lpstr>Slide 1</vt:lpstr>
      <vt:lpstr>ПОРОДИЦА И ТЕЛЕВИЗИЈА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Не живимо за децу,живимо живот заједно са њима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KORISNIK</dc:creator>
  <cp:lastModifiedBy>KORISNIK</cp:lastModifiedBy>
  <cp:revision>26</cp:revision>
  <dcterms:created xsi:type="dcterms:W3CDTF">2014-10-06T13:25:42Z</dcterms:created>
  <dcterms:modified xsi:type="dcterms:W3CDTF">2014-12-12T09:17:21Z</dcterms:modified>
</cp:coreProperties>
</file>