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77" r:id="rId6"/>
    <p:sldId id="262" r:id="rId7"/>
    <p:sldId id="272" r:id="rId8"/>
    <p:sldId id="289" r:id="rId9"/>
    <p:sldId id="293" r:id="rId10"/>
    <p:sldId id="263" r:id="rId11"/>
    <p:sldId id="285" r:id="rId12"/>
    <p:sldId id="284" r:id="rId13"/>
    <p:sldId id="269" r:id="rId14"/>
    <p:sldId id="271" r:id="rId15"/>
    <p:sldId id="264" r:id="rId16"/>
    <p:sldId id="265" r:id="rId17"/>
    <p:sldId id="287" r:id="rId18"/>
    <p:sldId id="276" r:id="rId19"/>
    <p:sldId id="283" r:id="rId20"/>
    <p:sldId id="270" r:id="rId21"/>
    <p:sldId id="259" r:id="rId22"/>
    <p:sldId id="261" r:id="rId23"/>
    <p:sldId id="292" r:id="rId24"/>
    <p:sldId id="290" r:id="rId25"/>
    <p:sldId id="266" r:id="rId26"/>
    <p:sldId id="288" r:id="rId27"/>
    <p:sldId id="273" r:id="rId28"/>
    <p:sldId id="279" r:id="rId29"/>
    <p:sldId id="281" r:id="rId30"/>
    <p:sldId id="286" r:id="rId31"/>
    <p:sldId id="282" r:id="rId32"/>
    <p:sldId id="275" r:id="rId33"/>
    <p:sldId id="291" r:id="rId34"/>
    <p:sldId id="280" r:id="rId35"/>
    <p:sldId id="267" r:id="rId36"/>
    <p:sldId id="260" r:id="rId37"/>
    <p:sldId id="274" r:id="rId38"/>
    <p:sldId id="278" r:id="rId39"/>
    <p:sldId id="294" r:id="rId40"/>
    <p:sldId id="295" r:id="rId41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Umereni stil 2 – Naglašav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050" y="-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8EA2CD0E-B30D-4F51-B4A0-B4FC823005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="" xmlns:a16="http://schemas.microsoft.com/office/drawing/2014/main" id="{B77C930C-FAAC-362B-0240-6E9A85B928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RS"/>
              <a:t>Kliknite da biste uredili stil podnaslova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2A20090B-84C5-F178-69DC-5DBAC6C9D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A0A8B3BD-F914-2D5D-D82B-EB150EDA6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E48E6855-9C0E-BDAF-27A5-82EF9A72A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930620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B009E560-9262-B059-A808-089E33045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42FEAA38-0E7F-6DB0-5A82-EA563F7BF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B92D0558-4880-44AF-C995-10229A5C8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170F251B-E394-58DA-73E6-7CE7F242A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C4DA99E0-BAFC-DE77-7EA9-065BD84AE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00657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0B75D319-6ACD-8961-E518-A22F6BA57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="" xmlns:a16="http://schemas.microsoft.com/office/drawing/2014/main" id="{F04ED4C1-DE25-CDFE-F8D5-138E2F6428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D83F1353-FBE8-6206-FAF3-2FAE43141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3545AF74-1D95-7264-7352-00EA023A6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EC31FBA3-219A-72AA-2CF2-D7A827B84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3583580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39A645E-D3C2-A265-6A76-BA54320C7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F2223DA9-6A6B-2F63-54E2-5E1AFF0838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="" xmlns:a16="http://schemas.microsoft.com/office/drawing/2014/main" id="{E4B790CB-48FB-13F6-EAE5-D47FF8EB5A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="" xmlns:a16="http://schemas.microsoft.com/office/drawing/2014/main" id="{5AF56C19-5014-1127-A953-F75812BA4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="" xmlns:a16="http://schemas.microsoft.com/office/drawing/2014/main" id="{4E1875F2-1554-208B-73CA-80FEF29C0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="" xmlns:a16="http://schemas.microsoft.com/office/drawing/2014/main" id="{67C4434A-BB46-FE82-C598-CA438A752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524578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5153E29-960E-6B21-1F43-1F8D93CAF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="" xmlns:a16="http://schemas.microsoft.com/office/drawing/2014/main" id="{F29AEEDF-E6A4-9B07-2F76-B78A1B7518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="" xmlns:a16="http://schemas.microsoft.com/office/drawing/2014/main" id="{D78CB540-94EA-7AA1-373D-B24646A603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tekst 4">
            <a:extLst>
              <a:ext uri="{FF2B5EF4-FFF2-40B4-BE49-F238E27FC236}">
                <a16:creationId xmlns="" xmlns:a16="http://schemas.microsoft.com/office/drawing/2014/main" id="{59D399DA-7209-8CF3-97F2-65E52FF945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6" name="Čuvar mesta za sadržaj 5">
            <a:extLst>
              <a:ext uri="{FF2B5EF4-FFF2-40B4-BE49-F238E27FC236}">
                <a16:creationId xmlns="" xmlns:a16="http://schemas.microsoft.com/office/drawing/2014/main" id="{F5CACA8A-EE95-A054-9A55-36B2EBE2DD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7" name="Čuvar mesta za datum 6">
            <a:extLst>
              <a:ext uri="{FF2B5EF4-FFF2-40B4-BE49-F238E27FC236}">
                <a16:creationId xmlns="" xmlns:a16="http://schemas.microsoft.com/office/drawing/2014/main" id="{0C9B3DE0-FDF8-4AA4-9643-60B09E863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8" name="Čuvar mesta za podnožje 7">
            <a:extLst>
              <a:ext uri="{FF2B5EF4-FFF2-40B4-BE49-F238E27FC236}">
                <a16:creationId xmlns="" xmlns:a16="http://schemas.microsoft.com/office/drawing/2014/main" id="{B6B07727-6B1D-46F9-3D9F-32153D0D3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Čuvar mesta za broj slajda 8">
            <a:extLst>
              <a:ext uri="{FF2B5EF4-FFF2-40B4-BE49-F238E27FC236}">
                <a16:creationId xmlns="" xmlns:a16="http://schemas.microsoft.com/office/drawing/2014/main" id="{33C08A0F-4072-03E3-15CB-A5331140D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811448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E8944A21-F063-EAA9-3282-23B723A14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datum 2">
            <a:extLst>
              <a:ext uri="{FF2B5EF4-FFF2-40B4-BE49-F238E27FC236}">
                <a16:creationId xmlns="" xmlns:a16="http://schemas.microsoft.com/office/drawing/2014/main" id="{3B2FC5A5-4F63-9727-AFFA-8D8D347A4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4" name="Čuvar mesta za podnožje 3">
            <a:extLst>
              <a:ext uri="{FF2B5EF4-FFF2-40B4-BE49-F238E27FC236}">
                <a16:creationId xmlns="" xmlns:a16="http://schemas.microsoft.com/office/drawing/2014/main" id="{66B76AEC-2416-0E16-2047-83247DFA3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Čuvar mesta za broj slajda 4">
            <a:extLst>
              <a:ext uri="{FF2B5EF4-FFF2-40B4-BE49-F238E27FC236}">
                <a16:creationId xmlns="" xmlns:a16="http://schemas.microsoft.com/office/drawing/2014/main" id="{A2096666-B5E7-7E34-7648-2F4595D4B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508260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>
            <a:extLst>
              <a:ext uri="{FF2B5EF4-FFF2-40B4-BE49-F238E27FC236}">
                <a16:creationId xmlns="" xmlns:a16="http://schemas.microsoft.com/office/drawing/2014/main" id="{D3137D93-F9DE-5E02-59CB-281D38BCB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3" name="Čuvar mesta za podnožje 2">
            <a:extLst>
              <a:ext uri="{FF2B5EF4-FFF2-40B4-BE49-F238E27FC236}">
                <a16:creationId xmlns="" xmlns:a16="http://schemas.microsoft.com/office/drawing/2014/main" id="{61BAF0A1-E3CB-9FC7-A25B-74234E714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Čuvar mesta za broj slajda 3">
            <a:extLst>
              <a:ext uri="{FF2B5EF4-FFF2-40B4-BE49-F238E27FC236}">
                <a16:creationId xmlns="" xmlns:a16="http://schemas.microsoft.com/office/drawing/2014/main" id="{2F348594-5A59-8DDB-FC37-77D055C67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265965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B282D65-7BE6-6F92-CC37-C16A9911E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4AD27B30-21E7-9E42-7693-E4F2582DC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tekst 3">
            <a:extLst>
              <a:ext uri="{FF2B5EF4-FFF2-40B4-BE49-F238E27FC236}">
                <a16:creationId xmlns="" xmlns:a16="http://schemas.microsoft.com/office/drawing/2014/main" id="{93F44319-F517-9557-BD0F-B0B02732F7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="" xmlns:a16="http://schemas.microsoft.com/office/drawing/2014/main" id="{9C619273-F320-82DA-A1E4-4E0281A2D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="" xmlns:a16="http://schemas.microsoft.com/office/drawing/2014/main" id="{A24FF748-968B-D8AB-256A-E24674C0D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="" xmlns:a16="http://schemas.microsoft.com/office/drawing/2014/main" id="{469C6B7A-443D-7D96-F9CF-F996B821A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4160628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30CD8198-BC59-991D-D3AF-3BC0B1EB2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liku 2">
            <a:extLst>
              <a:ext uri="{FF2B5EF4-FFF2-40B4-BE49-F238E27FC236}">
                <a16:creationId xmlns="" xmlns:a16="http://schemas.microsoft.com/office/drawing/2014/main" id="{78C361A0-DF05-A925-F348-4F4CD3429C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Čuvar mesta za tekst 3">
            <a:extLst>
              <a:ext uri="{FF2B5EF4-FFF2-40B4-BE49-F238E27FC236}">
                <a16:creationId xmlns="" xmlns:a16="http://schemas.microsoft.com/office/drawing/2014/main" id="{159152D8-D34B-BC26-FED8-3B13E6F3F3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="" xmlns:a16="http://schemas.microsoft.com/office/drawing/2014/main" id="{A89E9831-64D5-9B1C-9996-096E2FD1B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="" xmlns:a16="http://schemas.microsoft.com/office/drawing/2014/main" id="{FB3285C8-C314-F5F4-C5D2-F4BD9A67A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="" xmlns:a16="http://schemas.microsoft.com/office/drawing/2014/main" id="{A1A9C96B-A2F9-B7C3-434A-7A941A567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975731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8E6A9C7-8C34-1793-CAF9-3FC19CD9E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="" xmlns:a16="http://schemas.microsoft.com/office/drawing/2014/main" id="{FBF33D3F-5453-EA74-F1DA-5FD2FE8C72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3F503F76-4607-E0A3-68CE-68941A0CE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29095502-BCA9-7205-202A-ACEBFF79C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5169C445-76AE-11ED-53E6-CDD394522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345044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>
            <a:extLst>
              <a:ext uri="{FF2B5EF4-FFF2-40B4-BE49-F238E27FC236}">
                <a16:creationId xmlns="" xmlns:a16="http://schemas.microsoft.com/office/drawing/2014/main" id="{673622AB-CC04-490F-286B-05EF04166F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="" xmlns:a16="http://schemas.microsoft.com/office/drawing/2014/main" id="{32FE0002-4DD2-AB6B-19CC-6E19D4A529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3300020B-6A75-1F7F-052C-026CBC9E1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54AEFFA1-7C73-DDF0-0AA5-EE16F445B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98B3FC45-5F81-CB01-5E55-15D249A7C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2530788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naslov 1">
            <a:extLst>
              <a:ext uri="{FF2B5EF4-FFF2-40B4-BE49-F238E27FC236}">
                <a16:creationId xmlns="" xmlns:a16="http://schemas.microsoft.com/office/drawing/2014/main" id="{7DD11D14-A85D-D98D-C161-8BBF98C1A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="" xmlns:a16="http://schemas.microsoft.com/office/drawing/2014/main" id="{5C24412A-8583-8C35-AD11-E005368B7F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7BCB36F1-4072-E4A2-9D1B-CF525D55A4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A89795-25F3-AA4A-B057-DD18EF36827E}" type="datetimeFigureOut">
              <a:rPr lang="sr-Latn-RS" smtClean="0"/>
              <a:pPr/>
              <a:t>30.4.2026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770B1D66-7B20-839D-1F37-FE91A5FCBD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450892A2-F450-A383-18E6-9891C6AA10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30479C-042C-024B-AE19-34C48F05F467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2336669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JA3UvvHGztE?feature=shared" TargetMode="Externa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youtu.be/LpbHK-jIP6s?feature=shared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hyperlink" Target="https://youtu.be/fth_pNwS9Vc?feature=shared" TargetMode="Externa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hyperlink" Target="https://www.facebook.com/share/v/18EkfhonHA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c_saBfMJiJc?feature=shared" TargetMode="External"/><Relationship Id="rId4" Type="http://schemas.openxmlformats.org/officeDocument/2006/relationships/image" Target="../media/image8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gcTcbPExqHA?feature=shared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SbRGt7RC6OU?feature=shared" TargetMode="External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gp9hSghOQPg?feature=shared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73QuSYbougQ?feature=shared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gwoDnZX4uYQ?feature=shared" TargetMode="External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20C73DD4-4E27-D036-C9DE-2C80D02AE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8844643" cy="891494"/>
          </a:xfrm>
        </p:spPr>
        <p:txBody>
          <a:bodyPr>
            <a:normAutofit fontScale="90000"/>
          </a:bodyPr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Месечни билтен вртића </a:t>
            </a:r>
            <a:br>
              <a:rPr lang="x-none" dirty="0">
                <a:latin typeface="Times New Roman" pitchFamily="18" charset="0"/>
                <a:cs typeface="Times New Roman" pitchFamily="18" charset="0"/>
              </a:rPr>
            </a:br>
            <a:r>
              <a:rPr lang="x-none" i="1" dirty="0">
                <a:latin typeface="Times New Roman" pitchFamily="18" charset="0"/>
                <a:cs typeface="Times New Roman" pitchFamily="18" charset="0"/>
              </a:rPr>
              <a:t>Лептирић и Лане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slov 2">
            <a:extLst>
              <a:ext uri="{FF2B5EF4-FFF2-40B4-BE49-F238E27FC236}">
                <a16:creationId xmlns="" xmlns:a16="http://schemas.microsoft.com/office/drawing/2014/main" id="{6A68B4AC-1181-E52E-D8D7-FB7340B5B7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88484" y="2309245"/>
            <a:ext cx="9144000" cy="382134"/>
          </a:xfrm>
        </p:spPr>
        <p:txBody>
          <a:bodyPr>
            <a:noAutofit/>
          </a:bodyPr>
          <a:lstStyle/>
          <a:p>
            <a:r>
              <a:rPr lang="x-none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Март 2026.</a:t>
            </a:r>
            <a:endParaRPr lang="sr-Latn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57693D05-F421-86AF-5414-61DC9363B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33" y="2386239"/>
            <a:ext cx="5837771" cy="3882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928A658D-FF80-37B2-26FD-450FEC7E71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281" y="2775857"/>
            <a:ext cx="5768203" cy="3965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811385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DFAB3FD1-0C45-5E21-36E7-42F113788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2752271" y="-1315357"/>
            <a:ext cx="9303657" cy="3583215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Актуелни пројекти у МАРТУ: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F8EF8101-8A6D-7AFB-17F7-9DC3F5F73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642" y="707572"/>
            <a:ext cx="6295571" cy="68307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Лептирић:
1. Млађа јаслена група Трагови наших лоптица
2. Средња јаслена група Ређам, стварам слажем и другу помажем
3. Старија јаслена група Зуји, лети, скаче
4. Млађа вртићка група 1 Чик погоди где је моје место
5. Млађа вртићка група 2 Игра снега и леда
6. Средња вртићка група Фризер
7. Старија вртићка група Камен
8. Група у години пред полазак у школу Њам, њам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kvir za tekst 3">
            <a:extLst>
              <a:ext uri="{FF2B5EF4-FFF2-40B4-BE49-F238E27FC236}">
                <a16:creationId xmlns="" xmlns:a16="http://schemas.microsoft.com/office/drawing/2014/main" id="{63937649-65B3-60A8-A6CD-7F4BCEDB5A7E}"/>
              </a:ext>
            </a:extLst>
          </p:cNvPr>
          <p:cNvSpPr txBox="1"/>
          <p:nvPr/>
        </p:nvSpPr>
        <p:spPr>
          <a:xfrm>
            <a:off x="6241142" y="1059807"/>
            <a:ext cx="539750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Лане:
1. Мешовита јаслена група Свет боја и шаренила
2. Средња – Старија вртићка група Камен
3. Група у години пред полазак у школу Мали пешаци, велики јунаци 
Паруновац 1 Путовање кроз свет књига
Паруновац 2 Дивна шанса да упознамо  водена пространства
Драгомир Марковић У ресторану
Жабаре Наша Србија
Бела Вода Истраживачи старина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0374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9E4FCB7-6D2A-F5AA-5305-D2843AD1B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619014" cy="4959804"/>
          </a:xfrm>
        </p:spPr>
        <p:txBody>
          <a:bodyPr>
            <a:noAutofit/>
          </a:bodyPr>
          <a:lstStyle/>
          <a:p>
            <a:pPr algn="ctr"/>
            <a:r>
              <a:rPr lang="x-none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 вртићу су током месеца марта  реализоване планиране  активности, представљамо неке од њих...</a:t>
            </a:r>
            <a:endParaRPr lang="sr-Latn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3776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91427DE0-90E7-9F56-528D-89FA23930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643" y="2"/>
            <a:ext cx="11185071" cy="1070428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Међународни дан жена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8D5CA70D-B4DF-7088-9BDA-548104C99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143000"/>
            <a:ext cx="12023270" cy="564242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свим групама обележен је међународни дан жена уз планиране активности.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86059E3B-3B86-0C62-9637-774657A82E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6" y="2209800"/>
            <a:ext cx="3628842" cy="4394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0EA279BF-091A-12E0-F7AF-12EF8AC08E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572" y="3964214"/>
            <a:ext cx="3574142" cy="28367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BFCCE96E-D008-D081-4F7D-A93C9E1B9DD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973" y="1627220"/>
            <a:ext cx="4333076" cy="2374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F50DD53F-C196-B222-1179-522C560F8D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143" y="1627220"/>
            <a:ext cx="4395034" cy="2926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3AF22456-EF73-C3BE-4AB1-E6ED94C9F6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922" y="4517570"/>
            <a:ext cx="4502349" cy="2283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325198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8518E902-C787-45F8-045C-8D994AD1B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535213"/>
            <a:ext cx="10736943" cy="2225902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Мој шарени аутобус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D63E3736-A5D5-CE5C-DFED-D1B3EFC9DE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571" y="1124857"/>
            <a:ext cx="11674929" cy="545192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Еко-патрола („Мој шарени аутобус“) и ватрогасно возило – од затварача израђујемо два групна рада.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F084F3C6-0DDC-EEED-3CA2-409A979D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87" y="2057400"/>
            <a:ext cx="6105071" cy="4683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09EBEDEC-27BA-E121-FC9B-7F2469A996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358" y="2057401"/>
            <a:ext cx="5569857" cy="45193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975432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E0AE8472-14A3-3B8E-00A6-06785EE5C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1049000" cy="1142999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Нове инсталације у нашем дворишту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0661A5E4-255B-7DD8-1DD6-C9C520DD3F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06662"/>
            <a:ext cx="9051220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45ED5D97-8807-1A93-09A6-9DA70E0D29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1220" y="1504666"/>
            <a:ext cx="3261417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B7B7B8A7-505D-5EF5-534E-71F1CA7EF4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46" y="1329927"/>
            <a:ext cx="4057012" cy="2295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419600" y="1066800"/>
            <a:ext cx="472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У сарадњи са децом, родитељима и васпитачима уређујемо наше двориште и правимо инсталације које су мобилне.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393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4A2C697-0984-908C-721E-8D0F60E79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-228599"/>
            <a:ext cx="11125200" cy="1919288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Уређујемо наше двориште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79FB7D66-C8BD-9AA0-8F8C-A535B1F6FA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866" y="2506662"/>
            <a:ext cx="3717706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74E6AC62-EE56-3433-5EA3-F311606A79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0801"/>
            <a:ext cx="4609866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="" xmlns:a16="http://schemas.microsoft.com/office/drawing/2014/main" id="{9F22C606-F9DF-F938-732E-AE3431B2B0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7269" y="2660953"/>
            <a:ext cx="3934731" cy="4197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52401" y="1295400"/>
            <a:ext cx="1181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У сарадњи са децом, родитељима и васпитачима уређујемо наше двориште и правимо инсталације које су мобилне.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8077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D76308B2-AF2D-0332-C9A5-B39EB0633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380999"/>
            <a:ext cx="10927443" cy="1905000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Моћ камена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1007747A-61ED-C2E2-C6DA-F1E2D3F2BC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273" y="1127100"/>
            <a:ext cx="6148212" cy="2960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A4B94BD4-4071-102C-35A5-14DEAD76E0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" y="3846286"/>
            <a:ext cx="5908022" cy="2960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2035C359-C24C-AA4E-C294-098089E2BB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908023" y="3967584"/>
            <a:ext cx="6159499" cy="2890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5F1459BC-0DB4-C163-B807-DA403FC3919E}"/>
              </a:ext>
            </a:extLst>
          </p:cNvPr>
          <p:cNvSpPr txBox="1"/>
          <p:nvPr/>
        </p:nvSpPr>
        <p:spPr>
          <a:xfrm>
            <a:off x="57515" y="1628036"/>
            <a:ext cx="597893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„Моћ камена “, радионица за децу у сарадњи са кустосом Народног музеја Крушевац. Линк радионице: </a:t>
            </a:r>
            <a:r>
              <a:rPr lang="x-none" sz="2400" dirty="0">
                <a:hlinkClick r:id="rId5"/>
              </a:rPr>
              <a:t>https://youtu.be/JA3UvvHGztE?feature=shared</a:t>
            </a:r>
            <a:endParaRPr lang="sr-Latn-RS" sz="2400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3868192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9CA6E68-678D-D4A6-692F-F4F31C0AB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073" y="-462643"/>
            <a:ext cx="8218713" cy="2153331"/>
          </a:xfrm>
        </p:spPr>
        <p:txBody>
          <a:bodyPr/>
          <a:lstStyle/>
          <a:p>
            <a:pPr algn="ctr"/>
            <a:r>
              <a:rPr lang="x-none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Моћ камена</a:t>
            </a:r>
            <a:endParaRPr lang="sr-Latn-R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8FC187B7-7C41-B036-941C-D80581436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073" y="616856"/>
            <a:ext cx="11566070" cy="6785429"/>
          </a:xfrm>
        </p:spPr>
        <p:txBody>
          <a:bodyPr/>
          <a:lstStyle/>
          <a:p>
            <a:pPr marL="0" indent="0">
              <a:buNone/>
            </a:pPr>
            <a:endParaRPr lang="sr-Latn-RS" dirty="0">
              <a:hlinkClick r:id="rId2"/>
            </a:endParaRPr>
          </a:p>
          <a:p>
            <a:pPr marL="0" indent="0">
              <a:buNone/>
            </a:pPr>
            <a:r>
              <a:rPr lang="x-none" dirty="0">
                <a:hlinkClick r:id="rId2"/>
              </a:rPr>
              <a:t>https://youtu.be/LpbHK-jIP6s?feature=shared</a:t>
            </a:r>
            <a:endParaRPr lang="sr-Latn-RS" dirty="0"/>
          </a:p>
          <a:p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470BD77C-D3AF-1064-04ED-F5CF026CAB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780" y="1538828"/>
            <a:ext cx="5772436" cy="4073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BC2AB2E6-2B6A-D68A-261D-11D52E3896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41072"/>
            <a:ext cx="6359071" cy="4814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6D0BC026-6568-C605-DB74-61A7572A33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200" y="4379591"/>
            <a:ext cx="5550727" cy="2478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D3442E1F-0997-F77F-EC1E-7CC22179D071}"/>
              </a:ext>
            </a:extLst>
          </p:cNvPr>
          <p:cNvSpPr txBox="1"/>
          <p:nvPr/>
        </p:nvSpPr>
        <p:spPr>
          <a:xfrm>
            <a:off x="7710711" y="707831"/>
            <a:ext cx="4218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Радионица за децу у сарадњи са кустосом Народног музеја.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01930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158B424-BD2A-4BF4-30C3-99773870E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9368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Активност у оквиру програма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Клуб малих еколога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82FFFAF5-7DA1-405A-FE1B-61EB1A3C5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Рециклажа после рођендана.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20207CE4-483B-7B8C-E0C6-33807CB6C8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070" y="1545328"/>
            <a:ext cx="6331859" cy="2746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4F752073-0CF5-6A7F-4B72-1126DC4F29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9" y="2371996"/>
            <a:ext cx="5524501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71297CD5-811D-85B0-DAAD-0933CC0073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070" y="4362223"/>
            <a:ext cx="6449787" cy="2361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491385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DAF819F4-405B-6A2F-2DF4-1B4B63D2E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"/>
            <a:ext cx="10744200" cy="990599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Светски дан воде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70AD8B3C-75C6-2BAD-55B2-43DCCA88CD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18" y="2125500"/>
            <a:ext cx="2389668" cy="4732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2A5D2EA1-35E0-E72B-C16E-909360FB2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786" y="2159000"/>
            <a:ext cx="2942436" cy="4732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0B26ED8F-C13C-0073-9AD3-602958D1C8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223" y="2240643"/>
            <a:ext cx="3725064" cy="4534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88719B1C-8AF9-F0AC-0FCC-56E2CEAAE7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287" y="1439332"/>
            <a:ext cx="3001853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Okvir za tekst 8">
            <a:extLst>
              <a:ext uri="{FF2B5EF4-FFF2-40B4-BE49-F238E27FC236}">
                <a16:creationId xmlns="" xmlns:a16="http://schemas.microsoft.com/office/drawing/2014/main" id="{F47F933D-7FE7-D3C8-064C-00E149622F0F}"/>
              </a:ext>
            </a:extLst>
          </p:cNvPr>
          <p:cNvSpPr txBox="1"/>
          <p:nvPr/>
        </p:nvSpPr>
        <p:spPr>
          <a:xfrm>
            <a:off x="838200" y="1219200"/>
            <a:ext cx="792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вртићу и на излету смо причали о важности и значају воде за сва жива бића.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18830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CD61A8AE-AC0B-6D72-024F-CF502A27A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363200" cy="1006475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Дан шума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03FBBEAB-240E-01B0-9E4D-34622D7C2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447801"/>
            <a:ext cx="6477000" cy="11429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Еколошка активност - </a:t>
            </a: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Дан шума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 обележен у Рибарској бањи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133508D4-1E1E-D15B-E6EC-13D389231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2" y="2438400"/>
            <a:ext cx="6569528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60739DD6-1359-CA28-22C7-78E415DED8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357" y="1354666"/>
            <a:ext cx="5139617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741577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B87C254D-C9A7-5105-5B9B-59460F7BE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71713"/>
            <a:ext cx="10882086" cy="2162402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Тачкице до светла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AF7451B7-5F6B-9A5C-7C65-1263242EE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1" y="1152072"/>
            <a:ext cx="11928928" cy="55789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пројекта „Мали пешаци – велики јунаци“, реализована је активност „Мали археолог“ – „Тачкице до светла“.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56AA009B-4738-103C-FA3C-BB5CEC568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48" y="2197623"/>
            <a:ext cx="4473259" cy="4660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2ECE3511-14D0-5E20-4CF5-8AC30F874E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407" y="2133601"/>
            <a:ext cx="7102505" cy="459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095530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3E5950A8-D53F-A375-16AF-8ECEC997E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653143"/>
            <a:ext cx="10972800" cy="2343831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Успорите поред вртића...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F8BE7CED-3F05-DA25-1814-123AACB11E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1358"/>
            <a:ext cx="12192000" cy="53249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Предшколци – сликање на фолији у дворишту вртића: „Успорите поред вртића“ – порука одраслима. 🎨🚸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5F00FB74-3CDE-0669-973E-F3E2EF1A2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57" y="2059214"/>
            <a:ext cx="5651501" cy="4726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ECAF3EA8-80F6-B6D8-1FC3-81BEDE1E55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358" y="2059214"/>
            <a:ext cx="6322785" cy="4780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083608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E4551AFE-1987-D818-A70B-43F094333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91" y="-587714"/>
            <a:ext cx="12156609" cy="2380117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Сарадња са локалном заједницом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102D47A6-EEAB-8D4C-0989-B6F5296FB2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20793"/>
            <a:ext cx="11865429" cy="56242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близини вртића налази се контролна кућица Паркинг сервиса. Са службеницом смо разговарали о томе зашто је паркинг важан за безбедност у саобраћају, а затим смо заједно са њом направили изложбу ликовних радова.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D19F5E61-11AC-FA02-DB2D-82B9B42563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1" y="2086429"/>
            <a:ext cx="5382660" cy="4715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68217500-870B-5B8C-B47F-B309EC75BD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713" y="2208723"/>
            <a:ext cx="5222875" cy="1864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64D250C7-C08C-3FA4-219B-856CFFABCD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051" y="4092248"/>
            <a:ext cx="6329449" cy="2698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7893628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985E2DC7-5949-E95E-84E4-F8965C7B4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335643"/>
            <a:ext cx="10918372" cy="1886857"/>
          </a:xfrm>
        </p:spPr>
        <p:txBody>
          <a:bodyPr>
            <a:normAutofit/>
          </a:bodyPr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Чаролија једне лопте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C640C088-42CA-BCD1-11E8-F01351148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86" y="1135872"/>
            <a:ext cx="11856358" cy="58944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Клуб љубитеља лопте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, радионица са децом и родитељима</a:t>
            </a:r>
            <a:r>
              <a:rPr lang="x-none" sz="2400" dirty="0"/>
              <a:t>.</a:t>
            </a:r>
            <a:endParaRPr lang="sr-Latn-RS" sz="2400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69798A5B-D7DE-8AEF-F968-EF917E45FC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14" y="1651000"/>
            <a:ext cx="5285324" cy="2258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A634AC60-9901-1C7D-AB13-7ADF03E2B9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143" y="1713906"/>
            <a:ext cx="5188857" cy="2369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2601342A-ED45-8C29-DCF3-1FEC278853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22" y="3936136"/>
            <a:ext cx="6096000" cy="2722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A9E3B79E-2833-8C36-391D-69F7603F07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858" y="4020208"/>
            <a:ext cx="5311320" cy="2644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833124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29EBD5C-6393-6F74-FC49-4A4EE9863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820400" cy="1142999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Од вретена до џемпера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288BA364-EA8E-CC9A-FE0F-E4F3B5073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295400"/>
            <a:ext cx="11430000" cy="4881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dirty="0">
                <a:latin typeface="Times New Roman" pitchFamily="18" charset="0"/>
                <a:cs typeface="Times New Roman" pitchFamily="18" charset="0"/>
              </a:rPr>
              <a:t>У оквиру пројекта ,,Истраживачи старина’’ бака је посетила групу у Белој Води и показала деци како се преде вуна, а затим и вештину плетења.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355A203E-E7D6-0486-A7C1-9D339CEDDA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4601"/>
            <a:ext cx="3855357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BC089470-7552-4082-EF95-4256C489C3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357" y="2590800"/>
            <a:ext cx="3855357" cy="4267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6A37B803-F16F-CC78-122A-8E1F56108E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2545444"/>
            <a:ext cx="4174672" cy="43125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0619526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48AEB14-7C7D-D9E1-9FFF-3FE27928E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91800" cy="1523999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И наша ужина путује...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BD149058-85FC-F1FB-4414-C396BAB47F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0" y="1487714"/>
            <a:ext cx="11430000" cy="537028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Разговор и дружење са возачем комбија ПУ „Ната Вељковић“, који доставља оброке вртићима.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26887F55-DF37-F56D-3028-8FFF560D7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38401"/>
            <a:ext cx="6322784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8E4DFDFC-FA7F-6FCC-6DB2-84C833DDFC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784" y="2438400"/>
            <a:ext cx="5869215" cy="4437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1908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7B0172EF-5690-B54D-F067-50A323448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380999"/>
            <a:ext cx="10637157" cy="2071688"/>
          </a:xfrm>
        </p:spPr>
        <p:txBody>
          <a:bodyPr/>
          <a:lstStyle/>
          <a:p>
            <a:pPr algn="ctr"/>
            <a:r>
              <a:rPr lang="sr-Cyrl-RS" dirty="0">
                <a:latin typeface="Times New Roman" pitchFamily="18" charset="0"/>
                <a:cs typeface="Times New Roman" pitchFamily="18" charset="0"/>
              </a:rPr>
              <a:t>Наши излети </a:t>
            </a:r>
            <a:r>
              <a:rPr lang="x-none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Рибарску бању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FEDB57D6-EB8B-8BE6-BB69-4DB1D0E21D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899" y="1439333"/>
            <a:ext cx="3047629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CB73E80F-BA55-1A42-FF5D-9F5F96412E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31" y="3820879"/>
            <a:ext cx="3483061" cy="3072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295E8EC2-AFDE-C33A-62EB-3D37D6CA20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215" y="3583214"/>
            <a:ext cx="2744310" cy="3274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="" xmlns:a16="http://schemas.microsoft.com/office/drawing/2014/main" id="{9AE41548-2AC8-CD34-1EAC-6FD9EE33F4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68" y="3679373"/>
            <a:ext cx="2713254" cy="308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786EB1C0-26AA-79C1-6B33-3161D3EB52C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68" y="1254882"/>
            <a:ext cx="2802640" cy="25551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56E8A212-0F3E-4E80-9669-59A3350FD5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31" y="972481"/>
            <a:ext cx="3377826" cy="283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Slika 8">
            <a:extLst>
              <a:ext uri="{FF2B5EF4-FFF2-40B4-BE49-F238E27FC236}">
                <a16:creationId xmlns="" xmlns:a16="http://schemas.microsoft.com/office/drawing/2014/main" id="{E45BAB96-50CE-A2A5-2C83-28994275B9C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119" y="972481"/>
            <a:ext cx="2686405" cy="2610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179704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1AF5970-5498-6B77-50E9-F907FDE8D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47799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Славили смо рођендане...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CEB7000B-ACA9-E326-6495-161B8C6943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948" y="1063329"/>
            <a:ext cx="2757237" cy="3488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8BB55F88-97F6-6FD6-2D52-31633E64CB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042" y="1063329"/>
            <a:ext cx="2857500" cy="4297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BC5C3DBD-B3CB-3734-7169-ED2CE4948F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754" y="1390249"/>
            <a:ext cx="2814016" cy="2392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="" xmlns:a16="http://schemas.microsoft.com/office/drawing/2014/main" id="{63B19063-F568-391E-7145-CFB1605D276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770" y="1439333"/>
            <a:ext cx="3644230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DAF0FCA1-67DF-A58E-5998-BA4639BC2F9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634" y="3831870"/>
            <a:ext cx="2994808" cy="2781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kvir za tekst 7">
            <a:extLst>
              <a:ext uri="{FF2B5EF4-FFF2-40B4-BE49-F238E27FC236}">
                <a16:creationId xmlns="" xmlns:a16="http://schemas.microsoft.com/office/drawing/2014/main" id="{301D0EE6-065F-FCBA-D8C1-8F047742E5A8}"/>
              </a:ext>
            </a:extLst>
          </p:cNvPr>
          <p:cNvSpPr txBox="1"/>
          <p:nvPr/>
        </p:nvSpPr>
        <p:spPr>
          <a:xfrm rot="10800000" flipH="1" flipV="1">
            <a:off x="1605642" y="5408531"/>
            <a:ext cx="42545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Прослава рођендана у Рибарској бањи: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kvir za tekst 8">
            <a:extLst>
              <a:ext uri="{FF2B5EF4-FFF2-40B4-BE49-F238E27FC236}">
                <a16:creationId xmlns="" xmlns:a16="http://schemas.microsoft.com/office/drawing/2014/main" id="{0F588F5D-3F02-24E9-1995-22306E1C832F}"/>
              </a:ext>
            </a:extLst>
          </p:cNvPr>
          <p:cNvSpPr txBox="1"/>
          <p:nvPr/>
        </p:nvSpPr>
        <p:spPr>
          <a:xfrm>
            <a:off x="910039" y="6220665"/>
            <a:ext cx="5070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7"/>
              </a:rPr>
              <a:t>https://youtu.be/fth_pNwS9Vc?feature=shared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32730750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8DD83BC-FE75-EC44-ABB2-14B364337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9" y="-335642"/>
            <a:ext cx="11801927" cy="2930072"/>
          </a:xfrm>
        </p:spPr>
        <p:txBody>
          <a:bodyPr>
            <a:normAutofit/>
          </a:bodyPr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„Дан отворених врата“ у ОШ „Драгомир Марковић“ – учешће деце, родитеља и практичара.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1F3BFF28-A9B8-C623-A07E-FE2A1A52C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709" y="1396534"/>
            <a:ext cx="3833375" cy="2740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15A3F501-0110-B919-5B7F-5CAD9B8692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2936" y="4091215"/>
            <a:ext cx="3616920" cy="2640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DE98E18D-0356-C8FA-BCD4-0C7E8CA84BD1}"/>
              </a:ext>
            </a:extLst>
          </p:cNvPr>
          <p:cNvSpPr txBox="1"/>
          <p:nvPr/>
        </p:nvSpPr>
        <p:spPr>
          <a:xfrm>
            <a:off x="117930" y="2059187"/>
            <a:ext cx="818500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Данас су нашу школу посетили будући прваци вртића Лептирић, Наша радост и Дечији клуб родитељи, као и координатор ПУ,, Ната Вељковић”, Далиборка Живковић Присутним гостима и малишанима обратила се директорка школе Марија Марјановић и пожелела им добродошлицу.
Ученици IV-3 извели су пригодан програм.
Стиховима, музичким нумерама и ритмичким играма показали су присутним гостима да је школа чаробна кућа где ђаци уче и стичу знање, али и место где се друже и стичу лепо васпитање. После изведеног програма, ученици III-2 и III-3 одељења су, заједно са будућим првацима, реализовали ликовну и музичку радионицу.
Присутним родитељима, педагог и психолог школе дале су смернице за предстојеће активности у вези уписа ученика у први разред.
Посета је протекла у лепој и ведрој атмосфери. Будући прваци су понели позитивне утиске и нова сазнања о школи. Први сусрет са школом остаће им у лепом сећању</a:t>
            </a:r>
            <a:endParaRPr lang="sr-Latn-R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73554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569BFD8B-86A0-7570-1231-4A366BFEB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1058" y="-5061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Сарадња са школом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1A30C8F8-1165-8BBE-98AB-96709AF99B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399" y="1066800"/>
            <a:ext cx="11803743" cy="5791200"/>
          </a:xfrm>
        </p:spPr>
        <p:txBody>
          <a:bodyPr/>
          <a:lstStyle/>
          <a:p>
            <a:pPr marL="0" indent="0" algn="ctr">
              <a:buNone/>
            </a:pPr>
            <a:r>
              <a:rPr lang="x-none" dirty="0">
                <a:latin typeface="Times New Roman" pitchFamily="18" charset="0"/>
                <a:cs typeface="Times New Roman" pitchFamily="18" charset="0"/>
              </a:rPr>
              <a:t>Час физичког васпитања са децом ОШ „Драгомир Марковић“ и деца вртића “Лептирић” и “Лане”. </a:t>
            </a:r>
            <a:r>
              <a:rPr lang="x-none" dirty="0">
                <a:latin typeface="Times New Roman" pitchFamily="18" charset="0"/>
                <a:cs typeface="Times New Roman" pitchFamily="18" charset="0"/>
                <a:hlinkClick r:id="rId2"/>
              </a:rPr>
              <a:t>https://www.facebook.com/share/v/18EkfhonHA/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0DA1FEBA-97D5-5A3D-1D2F-5E50EFA21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05" y="1981200"/>
            <a:ext cx="6794498" cy="2445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74CE8493-F96A-A1EE-9004-22B2808DE6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26215"/>
            <a:ext cx="7239000" cy="24317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DFA99D2F-C15A-707A-70D3-DA60353D74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160" y="1981200"/>
            <a:ext cx="4885840" cy="4872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6613346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7638959-E0BD-F44B-3615-19705D519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0"/>
            <a:ext cx="10515600" cy="1325563"/>
          </a:xfrm>
        </p:spPr>
        <p:txBody>
          <a:bodyPr/>
          <a:lstStyle/>
          <a:p>
            <a:pPr algn="ctr"/>
            <a:r>
              <a:rPr lang="sr-Latn-RS" dirty="0" err="1">
                <a:latin typeface="Times New Roman" pitchFamily="18" charset="0"/>
                <a:cs typeface="Times New Roman" pitchFamily="18" charset="0"/>
              </a:rPr>
              <a:t>Сарадња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dirty="0" err="1"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RS" dirty="0" err="1">
                <a:latin typeface="Times New Roman" pitchFamily="18" charset="0"/>
                <a:cs typeface="Times New Roman" pitchFamily="18" charset="0"/>
              </a:rPr>
              <a:t>школом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7C2786BC-0B89-FB59-1AAE-23F66334F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371600"/>
            <a:ext cx="3124200" cy="2357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Група у Паруновцу и деца из школе: п</a:t>
            </a:r>
            <a:r>
              <a:rPr lang="sr-Latn-RS" sz="2400" dirty="0">
                <a:latin typeface="Times New Roman" pitchFamily="18" charset="0"/>
                <a:cs typeface="Times New Roman" pitchFamily="18" charset="0"/>
              </a:rPr>
              <a:t>осета часа биологије: </a:t>
            </a:r>
            <a:r>
              <a:rPr lang="sr-Latn-RS" sz="2400" i="1" dirty="0">
                <a:latin typeface="Times New Roman" pitchFamily="18" charset="0"/>
                <a:cs typeface="Times New Roman" pitchFamily="18" charset="0"/>
              </a:rPr>
              <a:t>Водени еко-системи</a:t>
            </a:r>
            <a:r>
              <a:rPr lang="sr-Cyrl-RS" sz="2400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sr-Latn-R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A92A4D93-EEC8-C24A-2517-2EEA19034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857" y="1484813"/>
            <a:ext cx="5629602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16D6043C-E6E7-34AC-E440-D6CB919931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33" y="806166"/>
            <a:ext cx="3508982" cy="3076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352A6F49-1533-3053-5B01-2473C66CA0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3202214" cy="3292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844EC06D-AC4E-9AA2-B706-82EC5257CD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316" y="3729000"/>
            <a:ext cx="4734039" cy="2992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9543250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7645753-D855-27B0-E551-57786F0BF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43087"/>
            <a:ext cx="10727872" cy="1496784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Сарадња са школом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CF7DC0A2-CD29-53BE-63FD-5041563E49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536" y="1453696"/>
            <a:ext cx="11652250" cy="503917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Сарадња са школом, деца вртића Паруновац 2 са децом првог разреда ОШ Владислав Савић Јан у оквиру пројекта “Путовање кроз свет књига”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4ADC107E-6761-1C00-3A50-9EA390DAF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43" y="2385786"/>
            <a:ext cx="3918857" cy="4472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0E0838B9-4ACE-D949-13DE-C2D19FD89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572" y="2312177"/>
            <a:ext cx="3710215" cy="4545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0A6AEA7C-EB6E-976B-F322-14695A1ADB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0" y="2312177"/>
            <a:ext cx="4699000" cy="4545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031869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D8FADF4C-9AA1-210E-BB5C-4652B621A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0"/>
            <a:ext cx="10736943" cy="1251856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Сарадња са школом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FC38E7AE-A0D0-B2A4-D51F-F78CE8E672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4" y="2286000"/>
            <a:ext cx="3610427" cy="4536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FD5093F8-F082-5DB0-2315-D38FB9FE4A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7" y="2209800"/>
            <a:ext cx="5007023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E7CCD5E7-8241-BB6E-60F7-13D96636F0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526" y="2286000"/>
            <a:ext cx="3610427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2F650047-E841-5495-2B48-C4A8C3A1BB09}"/>
              </a:ext>
            </a:extLst>
          </p:cNvPr>
          <p:cNvSpPr txBox="1"/>
          <p:nvPr/>
        </p:nvSpPr>
        <p:spPr>
          <a:xfrm>
            <a:off x="990600" y="1143000"/>
            <a:ext cx="9858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Посета библиотеке школе у Жабару. Разгледање књига и упознавање са нашом заставом.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36456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4903B16-AB30-DAB2-3EDC-0F54D3643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Круг пријатељства са лоптом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E3C372B4-0420-5CB6-5EC6-278C712E2D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Сарадња са школом ОШ „Брана Павловић“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0AA10D68-AC01-76D2-0391-51DC5D888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1" y="2438401"/>
            <a:ext cx="6649356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D94FB56F-6265-B72A-B506-15E8B28760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1" y="2468494"/>
            <a:ext cx="4958442" cy="4389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0715098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B76CABFE-634A-F330-2032-65FE2B4D3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8857" y="-462643"/>
            <a:ext cx="12545786" cy="1923143"/>
          </a:xfrm>
        </p:spPr>
        <p:txBody>
          <a:bodyPr>
            <a:normAutofit/>
          </a:bodyPr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Дечији осмех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A1D1F539-1A35-7A78-C1E0-C5B1EC3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08858" y="1288142"/>
            <a:ext cx="11992429" cy="502557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АРК „Маратонац“, под покровитељством града Крушевца, одржао је 11. Крушевачки полумаратон (15.03.2026). У оквиру манифестације реализована је и трка „Дечији осмех“, уз учешће ППП „Лане“ и ,,Лептирић”.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DE9621D1-5E72-D7FA-1259-405E1A9A5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0801"/>
            <a:ext cx="7045312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7244AC2A-ABD5-858E-F92D-E1524C39A8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786" y="2590801"/>
            <a:ext cx="5101827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902883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28C7E10-9B86-9998-2947-4D2250817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"/>
            <a:ext cx="10673443" cy="1690688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11.</a:t>
            </a:r>
            <a:r>
              <a:rPr lang="az-Cyrl-AZ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олумаратон у Крушевцу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9CEE24BF-6C9A-4ED9-51C6-92D9819882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327" y="2449286"/>
            <a:ext cx="6437673" cy="431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6461ADF9-4011-65AD-8A0D-A5DCCF693A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47346"/>
            <a:ext cx="5732272" cy="33695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B969231A-814E-8446-09BC-7211CE023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57" y="4127501"/>
            <a:ext cx="4580643" cy="2639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6460DEB9-8C0F-44D4-B14A-7F76F7F12BBD}"/>
              </a:ext>
            </a:extLst>
          </p:cNvPr>
          <p:cNvSpPr txBox="1"/>
          <p:nvPr/>
        </p:nvSpPr>
        <p:spPr>
          <a:xfrm>
            <a:off x="5638800" y="1690689"/>
            <a:ext cx="65531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5"/>
              </a:rPr>
              <a:t>https://youtu.be/c_saBfMJiJc?feature=shared</a:t>
            </a:r>
            <a:endParaRPr lang="sr-Latn-RS" dirty="0"/>
          </a:p>
          <a:p>
            <a:pPr algn="l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Како је </a:t>
            </a:r>
            <a:r>
              <a:rPr lang="x-none" sz="2400">
                <a:latin typeface="Times New Roman" pitchFamily="18" charset="0"/>
                <a:cs typeface="Times New Roman" pitchFamily="18" charset="0"/>
              </a:rPr>
              <a:t>све изгледало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погледајте на линку изнад.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04501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70FD1A86-7ACA-E2CD-FC8E-69DE3CF7A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287" y="1"/>
            <a:ext cx="11248570" cy="943428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Састанак тима </a:t>
            </a:r>
            <a:r>
              <a:rPr lang="x-none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sr-Cyrl-RS" dirty="0">
                <a:latin typeface="Times New Roman" pitchFamily="18" charset="0"/>
                <a:cs typeface="Times New Roman" pitchFamily="18" charset="0"/>
              </a:rPr>
              <a:t>инклузивно образовање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91E25E51-FEB5-251C-5763-1FD19E657C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643" y="943429"/>
            <a:ext cx="11983357" cy="548821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Састанак се одржао у вртићу “Звончић” у сарадњи са осталим вртићима и васпитачима. Договор о даљем раду и мерама индивидуализације</a:t>
            </a:r>
            <a:r>
              <a:rPr lang="x-none" sz="2400" dirty="0"/>
              <a:t>.</a:t>
            </a:r>
            <a:endParaRPr lang="sr-Latn-RS" sz="2400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58988EF6-09A4-1BFA-2469-F6868A294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35" y="2050144"/>
            <a:ext cx="11653529" cy="4587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336433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F5E2688D-460D-7B00-E6D2-6BF7CA13C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dirty="0">
                <a:latin typeface="Times New Roman" pitchFamily="18" charset="0"/>
                <a:cs typeface="Times New Roman" pitchFamily="18" charset="0"/>
              </a:rPr>
              <a:t>Заједница учења ППП</a:t>
            </a: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987F7F53-C736-8B40-027D-1850C06803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" y="1690688"/>
            <a:ext cx="5706121" cy="5167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39B1AFE7-ADE1-8C23-E765-A784111397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2528207"/>
            <a:ext cx="6324600" cy="4352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582FE2EA-DD12-07F7-6EFD-1046F24FBBA3}"/>
              </a:ext>
            </a:extLst>
          </p:cNvPr>
          <p:cNvSpPr txBox="1"/>
          <p:nvPr/>
        </p:nvSpPr>
        <p:spPr>
          <a:xfrm>
            <a:off x="5181600" y="2528207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 dirty="0"/>
          </a:p>
        </p:txBody>
      </p:sp>
      <p:sp>
        <p:nvSpPr>
          <p:cNvPr id="5" name="Okvir za tekst 4">
            <a:extLst>
              <a:ext uri="{FF2B5EF4-FFF2-40B4-BE49-F238E27FC236}">
                <a16:creationId xmlns="" xmlns:a16="http://schemas.microsoft.com/office/drawing/2014/main" id="{59DE630B-E238-3A5B-5AD8-7FA397A1F8C8}"/>
              </a:ext>
            </a:extLst>
          </p:cNvPr>
          <p:cNvSpPr txBox="1"/>
          <p:nvPr/>
        </p:nvSpPr>
        <p:spPr>
          <a:xfrm rot="10800000" flipV="1">
            <a:off x="6096000" y="1796809"/>
            <a:ext cx="58984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Линк састанка:</a:t>
            </a:r>
            <a:r>
              <a:rPr lang="x-none" dirty="0"/>
              <a:t> </a:t>
            </a:r>
            <a:r>
              <a:rPr lang="x-none" dirty="0">
                <a:hlinkClick r:id="rId4"/>
              </a:rPr>
              <a:t>https://youtu.be/gcTcbPExqHA?feature=shared</a:t>
            </a:r>
            <a:r>
              <a:rPr lang="x-none" dirty="0"/>
              <a:t> </a:t>
            </a:r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37093620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EB563828-AC8F-0951-4CC1-A582F4EB9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1811000" cy="914399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Заједница учења 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9753A017-2AA5-F728-7F1C-1133E3162D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429" y="2249714"/>
            <a:ext cx="6999051" cy="4608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04B72320-861D-9CD7-6BFF-7B25C82689BB}"/>
              </a:ext>
            </a:extLst>
          </p:cNvPr>
          <p:cNvSpPr txBox="1"/>
          <p:nvPr/>
        </p:nvSpPr>
        <p:spPr>
          <a:xfrm>
            <a:off x="838200" y="1868269"/>
            <a:ext cx="5713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3"/>
              </a:rPr>
              <a:t>https://youtu.be/SbRGt7RC6OU?feature=shared</a:t>
            </a:r>
            <a:endParaRPr lang="sr-Latn-RS" dirty="0"/>
          </a:p>
          <a:p>
            <a:pPr algn="l"/>
            <a:endParaRPr lang="sr-Latn-RS" dirty="0"/>
          </a:p>
        </p:txBody>
      </p:sp>
      <p:sp>
        <p:nvSpPr>
          <p:cNvPr id="5" name="Okvir za tekst 4">
            <a:extLst>
              <a:ext uri="{FF2B5EF4-FFF2-40B4-BE49-F238E27FC236}">
                <a16:creationId xmlns="" xmlns:a16="http://schemas.microsoft.com/office/drawing/2014/main" id="{F6A3AB0D-4568-A7DA-1777-2368CFE0CB09}"/>
              </a:ext>
            </a:extLst>
          </p:cNvPr>
          <p:cNvSpPr txBox="1"/>
          <p:nvPr/>
        </p:nvSpPr>
        <p:spPr>
          <a:xfrm>
            <a:off x="228600" y="1066801"/>
            <a:ext cx="118309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Заједница учења - Размена увида практичара о процесу планирања теме/пројекта</a:t>
            </a:r>
            <a:r>
              <a:rPr lang="x-none" sz="2400">
                <a:latin typeface="Times New Roman" pitchFamily="18" charset="0"/>
                <a:cs typeface="Times New Roman" pitchFamily="18" charset="0"/>
              </a:rPr>
              <a:t>. </a:t>
            </a:r>
            <a:endParaRPr lang="sr-Cyrl-RS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x-none" sz="240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,,</a:t>
            </a:r>
            <a:r>
              <a:rPr lang="x-none" sz="2400">
                <a:latin typeface="Times New Roman" pitchFamily="18" charset="0"/>
                <a:cs typeface="Times New Roman" pitchFamily="18" charset="0"/>
              </a:rPr>
              <a:t>Невен</a:t>
            </a:r>
            <a:r>
              <a:rPr lang="x-none" dirty="0"/>
              <a:t>”</a:t>
            </a:r>
            <a:endParaRPr lang="sr-Latn-RS" dirty="0"/>
          </a:p>
        </p:txBody>
      </p:sp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612496B3-F01C-7DAC-78E7-A10F184A1F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892" y="2344561"/>
            <a:ext cx="5322108" cy="4513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3554139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CE4A1FD-8D54-9962-30E3-B4228B25C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326571"/>
            <a:ext cx="11117943" cy="2017259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Заједница учења медицинских сестара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Čuvar mesta za sadržaj 4">
            <a:extLst>
              <a:ext uri="{FF2B5EF4-FFF2-40B4-BE49-F238E27FC236}">
                <a16:creationId xmlns="" xmlns:a16="http://schemas.microsoft.com/office/drawing/2014/main" id="{46F78CC0-FEF7-353A-A765-86C453D3E2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0929"/>
            <a:ext cx="5554201" cy="4327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69F70DF9-8D5B-F59E-0022-C564B44AC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201" y="2530929"/>
            <a:ext cx="6520660" cy="4327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25CB0AB7-1061-5D74-9E4D-53C05593DCA3}"/>
              </a:ext>
            </a:extLst>
          </p:cNvPr>
          <p:cNvSpPr txBox="1"/>
          <p:nvPr/>
        </p:nvSpPr>
        <p:spPr>
          <a:xfrm>
            <a:off x="2251527" y="1560286"/>
            <a:ext cx="8856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sz="2400" dirty="0">
                <a:hlinkClick r:id="rId4"/>
              </a:rPr>
              <a:t>клинк за линк састанка</a:t>
            </a:r>
            <a:endParaRPr lang="sr-Latn-RS" sz="2400" dirty="0"/>
          </a:p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Размена увида практичара о процесу планирања</a:t>
            </a:r>
            <a:r>
              <a:rPr lang="x-none" dirty="0"/>
              <a:t>.</a:t>
            </a:r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9503983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FC0CBDDF-9B90-C67C-1F9D-4A406841A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644" y="0"/>
            <a:ext cx="7817756" cy="1828801"/>
          </a:xfrm>
        </p:spPr>
        <p:txBody>
          <a:bodyPr/>
          <a:lstStyle/>
          <a:p>
            <a:pPr algn="ctr"/>
            <a:r>
              <a:rPr lang="sr-Latn-RS" dirty="0" err="1">
                <a:latin typeface="Times New Roman" pitchFamily="18" charset="0"/>
                <a:cs typeface="Times New Roman" pitchFamily="18" charset="0"/>
              </a:rPr>
              <a:t>Компетенција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васпитача - приправника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490924FC-C8AC-ED7E-B0BE-D998DE406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52600"/>
            <a:ext cx="5838371" cy="481443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Животно-практичне ситуације у вртићу као прилика за професионални развој приправника током састанка посвећеног унапређивању компетенција приправника</a:t>
            </a:r>
            <a:r>
              <a:rPr lang="sr-Cyrl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67FAF522-191C-9031-AD54-BAF304884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295400"/>
            <a:ext cx="5341258" cy="54186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784164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047C9BDD-1201-B1F1-E80F-930EE36FE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Компетенције васпитача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4E169FC3-96DC-C963-9223-F47733517F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237" y="1823357"/>
            <a:ext cx="6102240" cy="5034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845F56C0-8F6C-E5BF-2D59-D599091034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9499"/>
            <a:ext cx="4127499" cy="4399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66D37C1E-B47A-091B-D6A2-ADF5C3C2D3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499" y="2691944"/>
            <a:ext cx="2543019" cy="3565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0412614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8D86F58A-0077-9878-B9C8-693D6B56C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86" y="0"/>
            <a:ext cx="11774714" cy="1233714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Хоризонтална размена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CCD4354E-B1A1-2E55-864F-EB3DBB2AFB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86" y="1097644"/>
            <a:ext cx="11992427" cy="57603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Стручни приказ приче о пројекту „У свету светлости и сенки“,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уз дискусију и анализу.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4A528875-1BA7-324F-EA82-DBA1D7B587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928" y="2152760"/>
            <a:ext cx="8128000" cy="4638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2563873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00B045B7-247F-4F72-1839-FED86C201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Вртић – Место интегрисаног учења у инспиративном простору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E7485C88-38C4-FD1B-198E-156B029174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752600"/>
            <a:ext cx="4328885" cy="486160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Стручна обука под називом „Вртић – место интегрисаног учења у инспиративном простору“ одржана је 28. фебруара 2026. године у Центру за стручно усавршавање у Крушевцу.
Обуци је присуствовало тридесет запослених, који су имали прилику да унапреде своја знања и размене искуства у области интегрисаног учења и креирања подстицајног окружења за децу.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A152DEEC-71B7-9EEA-B5FA-7F585B5D6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903" y="4082169"/>
            <a:ext cx="5116775" cy="26168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8B244EFB-7DA7-087F-3B7B-1521399430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352" y="1690688"/>
            <a:ext cx="5168520" cy="2996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12B7DFC2-8DA7-756B-362F-39A5F76D97E6}"/>
              </a:ext>
            </a:extLst>
          </p:cNvPr>
          <p:cNvSpPr txBox="1"/>
          <p:nvPr/>
        </p:nvSpPr>
        <p:spPr>
          <a:xfrm>
            <a:off x="4572001" y="2133600"/>
            <a:ext cx="1885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4"/>
              </a:rPr>
              <a:t>https://youtu.be/73QuSYbougQ?feature=shared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18535679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50236DAB-DCB5-C6BB-5808-34108735E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356" y="-526143"/>
            <a:ext cx="11738429" cy="2884714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Деца уче кроз игру и истраживање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A2206556-29F2-0215-9250-480952D3E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33071"/>
            <a:ext cx="11865429" cy="5324929"/>
          </a:xfrm>
        </p:spPr>
        <p:txBody>
          <a:bodyPr/>
          <a:lstStyle/>
          <a:p>
            <a:pPr marL="0" indent="0" algn="ctr">
              <a:buNone/>
            </a:pPr>
            <a:r>
              <a:rPr lang="x-none" dirty="0"/>
              <a:t>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Дана 14.03.2026. У центру за стручно усавршавање одржан је семинар „Деца уче кроз игру и истраживање“ на ком су присуствовали васпитачи вртића “Лептирић” и “Лане”.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B46CF215-8215-D09A-1901-668D8C393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4600"/>
            <a:ext cx="6023429" cy="42609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21D0CF50-5D6F-48D8-4AC2-9A6BC731E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429" y="2590800"/>
            <a:ext cx="6168571" cy="4267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7265349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C6F5837-9864-AADD-F8F3-E532B44B0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571" y="1"/>
            <a:ext cx="11538857" cy="1895928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Планирање учествовања на 11.полумаратону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C21E751B-23AC-4CDE-61E7-0CFC22FF13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00" y="2140856"/>
            <a:ext cx="10223500" cy="4717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E3C703B2-286F-1424-52BE-5347A7892A27}"/>
              </a:ext>
            </a:extLst>
          </p:cNvPr>
          <p:cNvSpPr txBox="1"/>
          <p:nvPr/>
        </p:nvSpPr>
        <p:spPr>
          <a:xfrm rot="10800000" flipV="1">
            <a:off x="4746172" y="1695227"/>
            <a:ext cx="5586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dirty="0">
                <a:hlinkClick r:id="rId3"/>
              </a:rPr>
              <a:t>клик за линк састанка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26596393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Састанак координатора тимова за заштиту деце...на нивоу Установе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_20260403_0901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3837" y="1825625"/>
            <a:ext cx="5214973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024562" y="1500174"/>
            <a:ext cx="55007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4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Умрежавање тимова Ментор и приправник, и координатора тима за заштиту деце поводом договора око организације 21. дечјег ликовног салона“Васкрс у нашој кући”</a:t>
            </a:r>
            <a:endParaRPr lang="ru-RU"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" name="Picture 5" descr="20260427_2209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500438"/>
            <a:ext cx="5500726" cy="3107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084" y="365125"/>
            <a:ext cx="11953916" cy="1325563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Подршка васпитачима приправницима у процесу припреме за полагање испита за лиценцу у Установи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IMG_20260326_1216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81092" y="1857364"/>
            <a:ext cx="4132927" cy="4500594"/>
          </a:xfrm>
        </p:spPr>
      </p:pic>
      <p:pic>
        <p:nvPicPr>
          <p:cNvPr id="6" name="Picture 5" descr="IMG_20260326_1216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10248" y="1928802"/>
            <a:ext cx="4622552" cy="442915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836</Words>
  <Application>Microsoft Office PowerPoint</Application>
  <PresentationFormat>Custom</PresentationFormat>
  <Paragraphs>86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tema</vt:lpstr>
      <vt:lpstr>Месечни билтен вртића  Лептирић и Лане</vt:lpstr>
      <vt:lpstr>Актуелни пројекти у МАРТУ:</vt:lpstr>
      <vt:lpstr>У  вртићу су током месеца марта  реализоване планиране  активности, представљамо неке од њих...</vt:lpstr>
      <vt:lpstr>Међународни дан жена</vt:lpstr>
      <vt:lpstr>Мој шарени аутобус</vt:lpstr>
      <vt:lpstr>Нове инсталације у нашем дворишту</vt:lpstr>
      <vt:lpstr>Уређујемо наше двориште</vt:lpstr>
      <vt:lpstr>Моћ камена </vt:lpstr>
      <vt:lpstr>Моћ камена</vt:lpstr>
      <vt:lpstr>Активност у оквиру програма Клуб малих еколога</vt:lpstr>
      <vt:lpstr>Светски дан воде</vt:lpstr>
      <vt:lpstr>Дан шума</vt:lpstr>
      <vt:lpstr>Тачкице до светла</vt:lpstr>
      <vt:lpstr>Успорите поред вртића...</vt:lpstr>
      <vt:lpstr>Сарадња са локалном заједницом</vt:lpstr>
      <vt:lpstr>Чаролија једне лопте</vt:lpstr>
      <vt:lpstr>Од вретена до џемпера</vt:lpstr>
      <vt:lpstr>И наша ужина путује...</vt:lpstr>
      <vt:lpstr>Наши излети у Рибарску бању</vt:lpstr>
      <vt:lpstr>Славили смо рођендане...</vt:lpstr>
      <vt:lpstr>„Дан отворених врата“ у ОШ „Драгомир Марковић“ – учешће деце, родитеља и практичара.</vt:lpstr>
      <vt:lpstr>Сарадња са школом</vt:lpstr>
      <vt:lpstr>Сарадња са школом</vt:lpstr>
      <vt:lpstr>Сарадња са школом</vt:lpstr>
      <vt:lpstr>Сарадња са школом</vt:lpstr>
      <vt:lpstr>Круг пријатељства са лоптом</vt:lpstr>
      <vt:lpstr>Дечији осмех</vt:lpstr>
      <vt:lpstr>11.Полумаратон у Крушевцу</vt:lpstr>
      <vt:lpstr>Састанак тима за инклузивно образовање</vt:lpstr>
      <vt:lpstr>Заједница учења ППП</vt:lpstr>
      <vt:lpstr>Заједница учења </vt:lpstr>
      <vt:lpstr>Заједница учења медицинских сестара</vt:lpstr>
      <vt:lpstr>Компетенција васпитача - приправника</vt:lpstr>
      <vt:lpstr>Компетенције васпитача</vt:lpstr>
      <vt:lpstr>Хоризонтална размена</vt:lpstr>
      <vt:lpstr>Вртић – Место интегрисаног учења у инспиративном простору</vt:lpstr>
      <vt:lpstr>Деца уче кроз игру и истраживање</vt:lpstr>
      <vt:lpstr>Планирање учествовања на 11.полумаратону</vt:lpstr>
      <vt:lpstr>Састанак координатора тимова за заштиту деце...на нивоу Установе</vt:lpstr>
      <vt:lpstr>Подршка васпитачима приправницима у процесу припреме за полагање испита за лиценцу у Установи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 вртића  Лептирић и Лане</dc:title>
  <dc:creator>Jelena Manojlović</dc:creator>
  <cp:lastModifiedBy>ASUS</cp:lastModifiedBy>
  <cp:revision>31</cp:revision>
  <dcterms:created xsi:type="dcterms:W3CDTF">2026-03-10T12:05:34Z</dcterms:created>
  <dcterms:modified xsi:type="dcterms:W3CDTF">2026-04-30T06:39:14Z</dcterms:modified>
</cp:coreProperties>
</file>