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77" r:id="rId5"/>
    <p:sldId id="258" r:id="rId6"/>
    <p:sldId id="275" r:id="rId7"/>
    <p:sldId id="264" r:id="rId8"/>
    <p:sldId id="267" r:id="rId9"/>
    <p:sldId id="273" r:id="rId10"/>
    <p:sldId id="270" r:id="rId11"/>
    <p:sldId id="268" r:id="rId12"/>
    <p:sldId id="260" r:id="rId13"/>
    <p:sldId id="274" r:id="rId14"/>
    <p:sldId id="266" r:id="rId15"/>
    <p:sldId id="262" r:id="rId16"/>
    <p:sldId id="263" r:id="rId17"/>
    <p:sldId id="276" r:id="rId18"/>
    <p:sldId id="261" r:id="rId19"/>
    <p:sldId id="278" r:id="rId20"/>
    <p:sldId id="279" r:id="rId2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60" autoAdjust="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68313" y="1196975"/>
            <a:ext cx="8207375" cy="108267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69900" y="2422525"/>
            <a:ext cx="8212138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475A4-FBE1-408D-8CD9-A1D4F933489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18467847"/>
      </p:ext>
    </p:extLst>
  </p:cSld>
  <p:clrMapOvr>
    <a:masterClrMapping/>
  </p:clrMapOvr>
  <p:transition spd="slow" advTm="5000"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 smtClean="0"/>
              <a:t>Click to edit Master title style</a:t>
            </a:r>
            <a:endParaRPr lang="en-US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 noProof="1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3DAE82-3916-425F-AC5A-A0386D6C1AD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50478179"/>
      </p:ext>
    </p:extLst>
  </p:cSld>
  <p:clrMapOvr>
    <a:masterClrMapping/>
  </p:clrMapOvr>
  <p:transition spd="slow" advTm="5000"/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noProof="1" smtClean="0"/>
              <a:t>Click to edit Master title style</a:t>
            </a:r>
            <a:endParaRPr lang="en-US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81C12C-81C3-4A12-A0A4-8E46AFFD3F5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0428051"/>
      </p:ext>
    </p:extLst>
  </p:cSld>
  <p:clrMapOvr>
    <a:masterClrMapping/>
  </p:clrMapOvr>
  <p:transition spd="slow" advTm="5000"/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 smtClean="0"/>
              <a:t>Click to edit Master title style</a:t>
            </a:r>
            <a:endParaRPr lang="en-US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74750"/>
            <a:ext cx="4038600" cy="4953000"/>
          </a:xfrm>
        </p:spPr>
        <p:txBody>
          <a:bodyPr/>
          <a:lstStyle/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74750"/>
            <a:ext cx="4038600" cy="4953000"/>
          </a:xfrm>
        </p:spPr>
        <p:txBody>
          <a:bodyPr/>
          <a:lstStyle/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 noProof="1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9D00D7-5986-4B3C-BC12-1BA8FE26C64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51170933"/>
      </p:ext>
    </p:extLst>
  </p:cSld>
  <p:clrMapOvr>
    <a:masterClrMapping/>
  </p:clrMapOvr>
  <p:transition spd="slow" advTm="5000"/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noProof="1" smtClean="0"/>
              <a:t>Click to edit Master title style</a:t>
            </a:r>
            <a:endParaRPr lang="en-US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 noProof="1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 noProof="1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DA6EE9-ED1E-4A65-9256-2628B07BF3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2241722"/>
      </p:ext>
    </p:extLst>
  </p:cSld>
  <p:clrMapOvr>
    <a:masterClrMapping/>
  </p:clrMapOvr>
  <p:transition spd="slow" advTm="5000"/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 smtClean="0"/>
              <a:t>Click to edit Master title style</a:t>
            </a:r>
            <a:endParaRPr lang="en-US" noProof="1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00E9E-6A53-4E8C-BD3F-CA68668A5D7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54876987"/>
      </p:ext>
    </p:extLst>
  </p:cSld>
  <p:clrMapOvr>
    <a:masterClrMapping/>
  </p:clrMapOvr>
  <p:transition spd="slow" advTm="5000"/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5B0943-C170-4740-AD00-0F1C4B61811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00450206"/>
      </p:ext>
    </p:extLst>
  </p:cSld>
  <p:clrMapOvr>
    <a:masterClrMapping/>
  </p:clrMapOvr>
  <p:transition spd="slow" advTm="5000"/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1" smtClean="0"/>
              <a:t>Click to edit Master title style</a:t>
            </a:r>
            <a:endParaRPr lang="en-US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DC1FA9-86A1-4E22-991F-D0B7BF916AE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91001228"/>
      </p:ext>
    </p:extLst>
  </p:cSld>
  <p:clrMapOvr>
    <a:masterClrMapping/>
  </p:clrMapOvr>
  <p:transition spd="slow" advTm="5000"/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1" smtClean="0"/>
              <a:t>Click to edit Master title style</a:t>
            </a:r>
            <a:endParaRPr lang="en-US" noProof="1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6710E-955B-4221-92B8-AA9DDDF64B0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3825130"/>
      </p:ext>
    </p:extLst>
  </p:cSld>
  <p:clrMapOvr>
    <a:masterClrMapping/>
  </p:clrMapOvr>
  <p:transition spd="slow" advTm="5000"/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 smtClean="0"/>
              <a:t>Click to edit Master title style</a:t>
            </a:r>
            <a:endParaRPr lang="en-US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 noProof="1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AA2C3-F810-4EE4-8D3A-8CA81EC37C5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61349174"/>
      </p:ext>
    </p:extLst>
  </p:cSld>
  <p:clrMapOvr>
    <a:masterClrMapping/>
  </p:clrMapOvr>
  <p:transition spd="slow" advTm="5000"/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5937250"/>
          </a:xfrm>
        </p:spPr>
        <p:txBody>
          <a:bodyPr vert="eaVert"/>
          <a:lstStyle/>
          <a:p>
            <a:r>
              <a:rPr lang="en-US" noProof="1" smtClean="0"/>
              <a:t>Click to edit Master title style</a:t>
            </a:r>
            <a:endParaRPr lang="en-US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5937250"/>
          </a:xfrm>
        </p:spPr>
        <p:txBody>
          <a:bodyPr vert="eaVert"/>
          <a:lstStyle/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 noProof="1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D76414-CC56-4427-B353-256D11D0BEC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91442284"/>
      </p:ext>
    </p:extLst>
  </p:cSld>
  <p:clrMapOvr>
    <a:masterClrMapping/>
  </p:clrMapOvr>
  <p:transition spd="slow" advTm="5000"/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190500"/>
            <a:ext cx="8229600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174750"/>
            <a:ext cx="82296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 noProof="1">
                <a:ea typeface="+mn-ea"/>
              </a:defRPr>
            </a:lvl1pPr>
          </a:lstStyle>
          <a:p>
            <a:pPr>
              <a:defRPr/>
            </a:pPr>
            <a:fld id="{236C1732-6656-4611-930A-1CF80D0812B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5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youtube.com/watch?v=K2M43umLMwk&amp;t=7s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www.youtube.com/watch?v=1yO1_7u28so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www.youtube.com/watch?v=S3YFhLvEBj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s://www.youtube.com/watch?v=9gbnqhmYjQA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s://www.youtube.com/watch?v=gp9hSghOQ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s://www.youtube.com/watch?v=I890vIU6WM0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www.youtube.com/watch?v=gwoDnZX4uYQ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 noChangeArrowheads="1"/>
          </p:cNvSpPr>
          <p:nvPr>
            <p:ph type="ctrTitle"/>
          </p:nvPr>
        </p:nvSpPr>
        <p:spPr>
          <a:xfrm>
            <a:off x="468313" y="692150"/>
            <a:ext cx="8207375" cy="1082675"/>
          </a:xfrm>
        </p:spPr>
        <p:txBody>
          <a:bodyPr/>
          <a:lstStyle/>
          <a:p>
            <a:pPr eaLnBrk="1" hangingPunct="1"/>
            <a:r>
              <a:rPr lang="sr-Cyrl-RS" altLang="en-GB" sz="4400" smtClean="0">
                <a:latin typeface="Times New Roman" panose="02020603050405020304" pitchFamily="18" charset="0"/>
              </a:rPr>
              <a:t>Вртић “Колибри”</a:t>
            </a:r>
          </a:p>
        </p:txBody>
      </p:sp>
      <p:sp>
        <p:nvSpPr>
          <p:cNvPr id="3075" name="Subtitle 2"/>
          <p:cNvSpPr>
            <a:spLocks noGrp="1"/>
          </p:cNvSpPr>
          <p:nvPr>
            <p:ph type="subTitle" idx="1"/>
          </p:nvPr>
        </p:nvSpPr>
        <p:spPr>
          <a:xfrm>
            <a:off x="2124075" y="6237288"/>
            <a:ext cx="5324475" cy="339725"/>
          </a:xfrm>
        </p:spPr>
        <p:txBody>
          <a:bodyPr/>
          <a:lstStyle/>
          <a:p>
            <a:pPr eaLnBrk="1" hangingPunct="1"/>
            <a:r>
              <a:rPr lang="sr-Cyrl-RS" altLang="en-GB" sz="2000" noProof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Март 2026. године</a:t>
            </a:r>
          </a:p>
        </p:txBody>
      </p:sp>
      <p:pic>
        <p:nvPicPr>
          <p:cNvPr id="307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6813" y="2781300"/>
            <a:ext cx="1917700" cy="181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Audio 1">
            <a:hlinkClick r:id="" action="ppaction://media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40738" y="6154738"/>
            <a:ext cx="487362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/>
          <p:cNvSpPr>
            <a:spLocks noGrp="1" noChangeArrowheads="1"/>
          </p:cNvSpPr>
          <p:nvPr>
            <p:ph idx="1"/>
          </p:nvPr>
        </p:nvSpPr>
        <p:spPr>
          <a:xfrm>
            <a:off x="468313" y="188913"/>
            <a:ext cx="8229600" cy="4953000"/>
          </a:xfrm>
        </p:spPr>
        <p:txBody>
          <a:bodyPr/>
          <a:lstStyle/>
          <a:p>
            <a:pPr eaLnBrk="1" hangingPunct="1"/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Током месеца </a:t>
            </a:r>
            <a:r>
              <a:rPr lang="sr-Cyrl-RS" altLang="en-US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марта</a:t>
            </a: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, неки од пројеката су завршени и отпочети су нови, док за неким темама у оквиру пројеката заинтересованост деце расте тако да се они настављају и у </a:t>
            </a:r>
            <a:r>
              <a:rPr lang="sr-Cyrl-RS" altLang="en-US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марту</a:t>
            </a: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...</a:t>
            </a:r>
            <a:b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</a:b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/>
            </a:r>
            <a:b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</a:b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„Петлићи“, пројекат </a:t>
            </a:r>
            <a:r>
              <a:rPr lang="sr-Cyrl-R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Лет лет бубамаро</a:t>
            </a: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“;</a:t>
            </a:r>
            <a:r>
              <a:rPr lang="en-US" altLang="en-GB" sz="2400" smtClean="0">
                <a:latin typeface="Times New Roman" panose="02020603050405020304" pitchFamily="18" charset="0"/>
              </a:rPr>
              <a:t/>
            </a:r>
            <a:br>
              <a:rPr lang="en-US" altLang="en-GB" sz="2400" smtClean="0">
                <a:latin typeface="Times New Roman" panose="02020603050405020304" pitchFamily="18" charset="0"/>
              </a:rPr>
            </a:b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„Вук Караџић 1“, пројекат „Сеоско двориште“;</a:t>
            </a:r>
            <a:r>
              <a:rPr lang="en-US" altLang="en-GB" sz="2400" smtClean="0">
                <a:latin typeface="Times New Roman" panose="02020603050405020304" pitchFamily="18" charset="0"/>
              </a:rPr>
              <a:t/>
            </a:r>
            <a:br>
              <a:rPr lang="en-US" altLang="en-GB" sz="2400" smtClean="0">
                <a:latin typeface="Times New Roman" panose="02020603050405020304" pitchFamily="18" charset="0"/>
              </a:rPr>
            </a:b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„Радозналци“, пројекат</a:t>
            </a:r>
            <a:r>
              <a:rPr lang="sr-Cyrl-R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 „ У потрази за животињским светом</a:t>
            </a: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“</a:t>
            </a:r>
            <a:r>
              <a:rPr lang="en-US" altLang="en-GB" sz="2400" smtClean="0">
                <a:latin typeface="Times New Roman" panose="02020603050405020304" pitchFamily="18" charset="0"/>
              </a:rPr>
              <a:t/>
            </a:r>
            <a:br>
              <a:rPr lang="en-US" altLang="en-GB" sz="2400" smtClean="0">
                <a:latin typeface="Times New Roman" panose="02020603050405020304" pitchFamily="18" charset="0"/>
              </a:rPr>
            </a:b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„Мали истраживачи“, пројекат „Велики џинови, мали зелени патуљци“</a:t>
            </a:r>
            <a:r>
              <a:rPr lang="en-US" altLang="en-GB" sz="2400" smtClean="0">
                <a:latin typeface="Times New Roman" panose="02020603050405020304" pitchFamily="18" charset="0"/>
              </a:rPr>
              <a:t/>
            </a:r>
            <a:br>
              <a:rPr lang="en-US" altLang="en-GB" sz="2400" smtClean="0">
                <a:latin typeface="Times New Roman" panose="02020603050405020304" pitchFamily="18" charset="0"/>
              </a:rPr>
            </a:b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„Пуж“, пројекат „</a:t>
            </a:r>
            <a:r>
              <a:rPr lang="sr-Cyrl-R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Златно крилце - инсекти</a:t>
            </a: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“;</a:t>
            </a:r>
            <a:r>
              <a:rPr lang="en-US" altLang="en-GB" sz="2400" smtClean="0">
                <a:latin typeface="Times New Roman" panose="02020603050405020304" pitchFamily="18" charset="0"/>
              </a:rPr>
              <a:t/>
            </a:r>
            <a:br>
              <a:rPr lang="en-US" altLang="en-GB" sz="2400" smtClean="0">
                <a:latin typeface="Times New Roman" panose="02020603050405020304" pitchFamily="18" charset="0"/>
              </a:rPr>
            </a:b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„Бубамара“, пројекат „Лепи тренуци у мојој породици“;</a:t>
            </a:r>
            <a:r>
              <a:rPr lang="en-US" altLang="en-GB" sz="2400" smtClean="0">
                <a:latin typeface="Times New Roman" panose="02020603050405020304" pitchFamily="18" charset="0"/>
              </a:rPr>
              <a:t/>
            </a:r>
            <a:br>
              <a:rPr lang="en-US" altLang="en-GB" sz="2400" smtClean="0">
                <a:latin typeface="Times New Roman" panose="02020603050405020304" pitchFamily="18" charset="0"/>
              </a:rPr>
            </a:b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„Пчелица“, пројекат “ </a:t>
            </a:r>
            <a:r>
              <a:rPr lang="sr-Cyrl-RS" altLang="en-US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Мали баштован</a:t>
            </a: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“;</a:t>
            </a:r>
            <a:r>
              <a:rPr lang="en-US" altLang="en-GB" sz="2400" smtClean="0">
                <a:latin typeface="Times New Roman" panose="02020603050405020304" pitchFamily="18" charset="0"/>
              </a:rPr>
              <a:t/>
            </a:r>
            <a:br>
              <a:rPr lang="en-US" altLang="en-GB" sz="2400" smtClean="0">
                <a:latin typeface="Times New Roman" panose="02020603050405020304" pitchFamily="18" charset="0"/>
              </a:rPr>
            </a:b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„Паче“, пројекат „</a:t>
            </a:r>
            <a:r>
              <a:rPr lang="sr-Latn-R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K</a:t>
            </a:r>
            <a:r>
              <a:rPr lang="sr-Cyrl-R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ад се боје пробуде</a:t>
            </a: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“;</a:t>
            </a:r>
            <a:r>
              <a:rPr lang="en-US" altLang="en-GB" sz="2400" smtClean="0">
                <a:latin typeface="Times New Roman" panose="02020603050405020304" pitchFamily="18" charset="0"/>
              </a:rPr>
              <a:t/>
            </a:r>
            <a:br>
              <a:rPr lang="en-US" altLang="en-GB" sz="2400" smtClean="0">
                <a:latin typeface="Times New Roman" panose="02020603050405020304" pitchFamily="18" charset="0"/>
              </a:rPr>
            </a:b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„Врапче“, пројекат „Ш</a:t>
            </a:r>
            <a:r>
              <a:rPr lang="sr-Cyrl-R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арени свет око мене</a:t>
            </a: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?“;</a:t>
            </a:r>
            <a:r>
              <a:rPr lang="en-US" altLang="en-GB" sz="2400" smtClean="0">
                <a:latin typeface="Times New Roman" panose="02020603050405020304" pitchFamily="18" charset="0"/>
              </a:rPr>
              <a:t/>
            </a:r>
            <a:br>
              <a:rPr lang="en-US" altLang="en-GB" sz="2400" smtClean="0">
                <a:latin typeface="Times New Roman" panose="02020603050405020304" pitchFamily="18" charset="0"/>
              </a:rPr>
            </a:b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„Пиле“, пројекат „Шта то шушка“.</a:t>
            </a:r>
          </a:p>
          <a:p>
            <a:pPr eaLnBrk="1" hangingPunct="1"/>
            <a:endParaRPr lang="en-US" altLang="en-GB" sz="2400" smtClean="0"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 noChangeArrowheads="1"/>
          </p:cNvSpPr>
          <p:nvPr>
            <p:ph type="title"/>
          </p:nvPr>
        </p:nvSpPr>
        <p:spPr>
          <a:xfrm>
            <a:off x="179388" y="2492375"/>
            <a:ext cx="8229600" cy="582613"/>
          </a:xfrm>
        </p:spPr>
        <p:txBody>
          <a:bodyPr/>
          <a:lstStyle/>
          <a:p>
            <a:pPr algn="ctr" eaLnBrk="1" hangingPunct="1"/>
            <a:r>
              <a:rPr lang="en-US" altLang="en-GB" smtClean="0">
                <a:latin typeface="Times New Roman" panose="02020603050405020304" pitchFamily="18" charset="0"/>
              </a:rPr>
              <a:t>У току месеца </a:t>
            </a:r>
            <a:r>
              <a:rPr lang="sr-Cyrl-RS" altLang="en-GB" smtClean="0">
                <a:latin typeface="Times New Roman" panose="02020603050405020304" pitchFamily="18" charset="0"/>
              </a:rPr>
              <a:t>марта</a:t>
            </a:r>
            <a:r>
              <a:rPr lang="en-US" altLang="en-GB" smtClean="0">
                <a:latin typeface="Times New Roman" panose="02020603050405020304" pitchFamily="18" charset="0"/>
              </a:rPr>
              <a:t>, у нашем вртићу је одржано мноштво активности, следеће су само неке од њих...</a:t>
            </a:r>
            <a:endParaRPr lang="en-GB" altLang="en-US" smtClean="0"/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457200" y="981075"/>
            <a:ext cx="8229600" cy="582613"/>
          </a:xfrm>
        </p:spPr>
        <p:txBody>
          <a:bodyPr/>
          <a:lstStyle/>
          <a:p>
            <a:pPr algn="ctr" eaLnBrk="1" hangingPunct="1"/>
            <a:r>
              <a:rPr lang="sr-Cyrl-R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Истраживачке активности деце у години пред полазак у школу полудневни облик рада, вртића “Вук Караџић” – у оквиру програма “Мали археолог</a:t>
            </a:r>
            <a:r>
              <a:rPr lang="en-GB" altLang="sr-Cyrl-RS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”, </a:t>
            </a:r>
            <a:r>
              <a:rPr lang="sr-Cyrl-R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тема радионице: “Како до чисте воде”.</a:t>
            </a:r>
            <a:br>
              <a:rPr lang="sr-Cyrl-R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</a:br>
            <a:r>
              <a:rPr lang="en-US" altLang="en-GB" sz="2400" smtClean="0">
                <a:latin typeface="Times New Roman" panose="02020603050405020304" pitchFamily="18" charset="0"/>
                <a:sym typeface="Arial" panose="020B0604020202020204" pitchFamily="34" charset="0"/>
                <a:hlinkClick r:id="rId2"/>
              </a:rPr>
              <a:t>https://www.youtube.com/watch?v=K2M43umLMwk&amp;t=7s</a:t>
            </a:r>
            <a:r>
              <a:rPr lang="sr-Cyrl-RS" altLang="en-GB" sz="2400" smtClean="0">
                <a:latin typeface="Times New Roman" panose="02020603050405020304" pitchFamily="18" charset="0"/>
                <a:sym typeface="Arial" panose="020B0604020202020204" pitchFamily="34" charset="0"/>
              </a:rPr>
              <a:t> </a:t>
            </a:r>
            <a:endParaRPr lang="en-US" altLang="en-US" sz="2400" smtClean="0"/>
          </a:p>
        </p:txBody>
      </p:sp>
      <p:pic>
        <p:nvPicPr>
          <p:cNvPr id="6147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250825" y="2492375"/>
            <a:ext cx="4038600" cy="3932238"/>
          </a:xfrm>
        </p:spPr>
      </p:pic>
      <p:pic>
        <p:nvPicPr>
          <p:cNvPr id="6148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4648200" y="2473325"/>
            <a:ext cx="4038600" cy="3930650"/>
          </a:xfrm>
        </p:spPr>
      </p:pic>
    </p:spTree>
  </p:cSld>
  <p:clrMapOvr>
    <a:masterClrMapping/>
  </p:clrMapOvr>
  <p:transition spd="slow" advTm="5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 noChangeArrowheads="1"/>
          </p:cNvSpPr>
          <p:nvPr>
            <p:ph type="title"/>
          </p:nvPr>
        </p:nvSpPr>
        <p:spPr>
          <a:xfrm>
            <a:off x="-1797050" y="1931988"/>
            <a:ext cx="8229600" cy="582612"/>
          </a:xfrm>
        </p:spPr>
        <p:txBody>
          <a:bodyPr/>
          <a:lstStyle/>
          <a:p>
            <a:pPr algn="ctr" eaLnBrk="1" hangingPunct="1"/>
            <a:r>
              <a:rPr lang="sr-Cyrl-RS" altLang="en-GB" sz="2400" smtClean="0">
                <a:latin typeface="Times New Roman" panose="02020603050405020304" pitchFamily="18" charset="0"/>
              </a:rPr>
              <a:t>Деца и практичари вртића </a:t>
            </a:r>
            <a:br>
              <a:rPr lang="sr-Cyrl-RS" altLang="en-GB" sz="2400" smtClean="0">
                <a:latin typeface="Times New Roman" panose="02020603050405020304" pitchFamily="18" charset="0"/>
              </a:rPr>
            </a:br>
            <a:r>
              <a:rPr lang="sr-Cyrl-RS" altLang="en-GB" sz="2400" smtClean="0">
                <a:latin typeface="Times New Roman" panose="02020603050405020304" pitchFamily="18" charset="0"/>
              </a:rPr>
              <a:t>“Колибри” и вртића </a:t>
            </a:r>
            <a:br>
              <a:rPr lang="sr-Cyrl-RS" altLang="en-GB" sz="2400" smtClean="0">
                <a:latin typeface="Times New Roman" panose="02020603050405020304" pitchFamily="18" charset="0"/>
              </a:rPr>
            </a:br>
            <a:r>
              <a:rPr lang="sr-Cyrl-RS" altLang="en-GB" sz="2400" smtClean="0">
                <a:latin typeface="Times New Roman" panose="02020603050405020304" pitchFamily="18" charset="0"/>
              </a:rPr>
              <a:t>“Вук Караџић” у </a:t>
            </a:r>
            <a:br>
              <a:rPr lang="sr-Cyrl-RS" altLang="en-GB" sz="2400" smtClean="0">
                <a:latin typeface="Times New Roman" panose="02020603050405020304" pitchFamily="18" charset="0"/>
              </a:rPr>
            </a:br>
            <a:r>
              <a:rPr lang="sr-Cyrl-RS" altLang="en-GB" sz="2400" smtClean="0">
                <a:latin typeface="Times New Roman" panose="02020603050405020304" pitchFamily="18" charset="0"/>
              </a:rPr>
              <a:t>истраживачким активностима у</a:t>
            </a:r>
            <a:br>
              <a:rPr lang="sr-Cyrl-RS" altLang="en-GB" sz="2400" smtClean="0">
                <a:latin typeface="Times New Roman" panose="02020603050405020304" pitchFamily="18" charset="0"/>
              </a:rPr>
            </a:br>
            <a:r>
              <a:rPr lang="sr-Cyrl-RS" altLang="en-GB" sz="2400" smtClean="0">
                <a:latin typeface="Times New Roman" panose="02020603050405020304" pitchFamily="18" charset="0"/>
              </a:rPr>
              <a:t> Рибарској бањи.</a:t>
            </a:r>
            <a:br>
              <a:rPr lang="sr-Cyrl-RS" altLang="en-GB" sz="2400" smtClean="0">
                <a:latin typeface="Times New Roman" panose="02020603050405020304" pitchFamily="18" charset="0"/>
              </a:rPr>
            </a:br>
            <a:r>
              <a:rPr lang="sr-Cyrl-RS" altLang="en-GB" sz="2400" smtClean="0">
                <a:latin typeface="Times New Roman" panose="02020603050405020304" pitchFamily="18" charset="0"/>
              </a:rPr>
              <a:t/>
            </a:r>
            <a:br>
              <a:rPr lang="sr-Cyrl-RS" altLang="en-GB" sz="2400" smtClean="0">
                <a:latin typeface="Times New Roman" panose="02020603050405020304" pitchFamily="18" charset="0"/>
              </a:rPr>
            </a:br>
            <a:endParaRPr lang="sr-Cyrl-RS" altLang="en-GB" sz="2400" smtClean="0">
              <a:latin typeface="Times New Roman" panose="02020603050405020304" pitchFamily="18" charset="0"/>
            </a:endParaRPr>
          </a:p>
        </p:txBody>
      </p:sp>
      <p:pic>
        <p:nvPicPr>
          <p:cNvPr id="7171" name="Content Placeholder 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4454525" y="212725"/>
            <a:ext cx="4375150" cy="2867025"/>
          </a:xfrm>
        </p:spPr>
      </p:pic>
      <p:pic>
        <p:nvPicPr>
          <p:cNvPr id="717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157" r="2518"/>
          <a:stretch>
            <a:fillRect/>
          </a:stretch>
        </p:blipFill>
        <p:spPr bwMode="auto">
          <a:xfrm>
            <a:off x="179388" y="3644900"/>
            <a:ext cx="4275137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63" b="11482"/>
          <a:stretch>
            <a:fillRect/>
          </a:stretch>
        </p:blipFill>
        <p:spPr>
          <a:xfrm>
            <a:off x="539750" y="260350"/>
            <a:ext cx="3170238" cy="3416300"/>
          </a:xfrm>
        </p:spPr>
      </p:pic>
      <p:pic>
        <p:nvPicPr>
          <p:cNvPr id="819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60350"/>
            <a:ext cx="44227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225"/>
          <a:stretch>
            <a:fillRect/>
          </a:stretch>
        </p:blipFill>
        <p:spPr bwMode="auto">
          <a:xfrm>
            <a:off x="539750" y="3844925"/>
            <a:ext cx="4276725" cy="265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Content Placeholder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844925"/>
            <a:ext cx="3049587" cy="263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 noChangeArrowheads="1"/>
          </p:cNvSpPr>
          <p:nvPr>
            <p:ph type="title"/>
          </p:nvPr>
        </p:nvSpPr>
        <p:spPr>
          <a:xfrm>
            <a:off x="395288" y="549275"/>
            <a:ext cx="8229600" cy="582613"/>
          </a:xfrm>
        </p:spPr>
        <p:txBody>
          <a:bodyPr/>
          <a:lstStyle/>
          <a:p>
            <a:pPr algn="ctr" eaLnBrk="1" hangingPunct="1"/>
            <a:r>
              <a:rPr lang="sr-Cyrl-RS" altLang="en-GB" sz="2400" smtClean="0">
                <a:latin typeface="Times New Roman" panose="02020603050405020304" pitchFamily="18" charset="0"/>
              </a:rPr>
              <a:t>Сарадња вртића “Колибри” са Здравственим центром Крушевац у виду посете дечијег стоматолога деци у години пред полазак у школу</a:t>
            </a:r>
            <a:r>
              <a:rPr lang="en-GB" altLang="sr-Cyrl-RS" sz="2400" smtClean="0">
                <a:latin typeface="Times New Roman" panose="02020603050405020304" pitchFamily="18" charset="0"/>
              </a:rPr>
              <a:t> </a:t>
            </a:r>
            <a:r>
              <a:rPr lang="sr-Cyrl-RS" altLang="sr-Cyrl-RS" sz="2400" smtClean="0">
                <a:latin typeface="Times New Roman" panose="02020603050405020304" pitchFamily="18" charset="0"/>
              </a:rPr>
              <a:t>ради редовног стоматолошког прегледа и како би деци демонстрирала како правилно да оперу зубе</a:t>
            </a:r>
            <a:r>
              <a:rPr lang="sr-Cyrl-RS" altLang="en-GB" sz="2400" smtClean="0">
                <a:latin typeface="Times New Roman" panose="02020603050405020304" pitchFamily="18" charset="0"/>
              </a:rPr>
              <a:t>. </a:t>
            </a:r>
          </a:p>
        </p:txBody>
      </p:sp>
      <p:pic>
        <p:nvPicPr>
          <p:cNvPr id="10243" name="Content Placeholder 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395288" y="4049713"/>
            <a:ext cx="3886200" cy="2582862"/>
          </a:xfrm>
        </p:spPr>
      </p:pic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1488" y="1628775"/>
            <a:ext cx="4454525" cy="275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04813"/>
            <a:ext cx="8229600" cy="582612"/>
          </a:xfrm>
        </p:spPr>
        <p:txBody>
          <a:bodyPr/>
          <a:lstStyle/>
          <a:p>
            <a:pPr algn="ctr" eaLnBrk="1" hangingPunct="1"/>
            <a:r>
              <a:rPr lang="sr-Cyrl-RS" altLang="en-GB" sz="2400" smtClean="0">
                <a:latin typeface="Times New Roman" panose="02020603050405020304" pitchFamily="18" charset="0"/>
              </a:rPr>
              <a:t>Сарадња вртића “Колибри” са ОШ “Вук Караџић” се у месецу марту огледала и кроз посету деце у години пред полазак у школу Основној школи.</a:t>
            </a:r>
          </a:p>
        </p:txBody>
      </p:sp>
      <p:pic>
        <p:nvPicPr>
          <p:cNvPr id="11267" name="Content Placeholder 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243013" y="1531938"/>
            <a:ext cx="6657975" cy="4238625"/>
          </a:xfrm>
        </p:spPr>
      </p:pic>
    </p:spTree>
  </p:cSld>
  <p:clrMapOvr>
    <a:masterClrMapping/>
  </p:clrMapOvr>
  <p:transition spd="slow" advTm="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04813"/>
            <a:ext cx="8229600" cy="582612"/>
          </a:xfrm>
        </p:spPr>
        <p:txBody>
          <a:bodyPr/>
          <a:lstStyle/>
          <a:p>
            <a:pPr algn="ctr" eaLnBrk="1" hangingPunct="1"/>
            <a:r>
              <a:rPr lang="sr-Cyrl-RS" altLang="en-GB" sz="2400" dirty="0" smtClean="0">
                <a:latin typeface="Times New Roman" panose="02020603050405020304" pitchFamily="18" charset="0"/>
              </a:rPr>
              <a:t>Сарадња деце и практичара вртића “Колибри” и вртића “Бисери” у оквиру еко активности “Вулкан - природна појава”. Еко - активности је присуствовао и кустос Народног музеја у Крушевцу.</a:t>
            </a:r>
          </a:p>
        </p:txBody>
      </p:sp>
      <p:pic>
        <p:nvPicPr>
          <p:cNvPr id="9219" name="Content Placeholder 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457200" y="1555750"/>
            <a:ext cx="3995738" cy="2482850"/>
          </a:xfrm>
        </p:spPr>
      </p:pic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8975" y="1587500"/>
            <a:ext cx="3390900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149725"/>
            <a:ext cx="4910138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582613"/>
          </a:xfrm>
        </p:spPr>
        <p:txBody>
          <a:bodyPr/>
          <a:lstStyle/>
          <a:p>
            <a:pPr algn="ctr" eaLnBrk="1" hangingPunct="1"/>
            <a:r>
              <a:rPr lang="sr-Cyrl-RS" altLang="sr-Cyrl-RS" sz="2400" smtClean="0">
                <a:latin typeface="Times New Roman" panose="02020603050405020304" pitchFamily="18" charset="0"/>
              </a:rPr>
              <a:t>Сарадња вртића “Колибри” и Народног музеја града Крушевца</a:t>
            </a:r>
            <a:r>
              <a:rPr lang="sr-Latn-RS" altLang="sr-Cyrl-RS" sz="2400" smtClean="0">
                <a:latin typeface="Times New Roman" panose="02020603050405020304" pitchFamily="18" charset="0"/>
              </a:rPr>
              <a:t> </a:t>
            </a:r>
            <a:r>
              <a:rPr lang="sr-Cyrl-RS" altLang="sr-Cyrl-RS" sz="2400" smtClean="0">
                <a:latin typeface="Times New Roman" panose="02020603050405020304" pitchFamily="18" charset="0"/>
              </a:rPr>
              <a:t>у месецу марту се огледала кроз посету деце у години пред полазак у школу Народном  музеју. </a:t>
            </a:r>
          </a:p>
        </p:txBody>
      </p:sp>
      <p:pic>
        <p:nvPicPr>
          <p:cNvPr id="12291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4572000" y="1628775"/>
            <a:ext cx="4283075" cy="3073400"/>
          </a:xfrm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850" y="3644900"/>
            <a:ext cx="4073525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592138"/>
            <a:ext cx="8229600" cy="582612"/>
          </a:xfrm>
        </p:spPr>
        <p:txBody>
          <a:bodyPr/>
          <a:lstStyle/>
          <a:p>
            <a:pPr algn="r" eaLnBrk="1" hangingPunct="1"/>
            <a:r>
              <a:rPr lang="en-US" altLang="en-GB" sz="2400" smtClean="0">
                <a:latin typeface="Times New Roman" panose="02020603050405020304" pitchFamily="18" charset="0"/>
              </a:rPr>
              <a:t>Радионица за децу и родитеље у оквиру “Клуба љубитеља </a:t>
            </a:r>
            <a:r>
              <a:rPr lang="sr-Cyrl-RS" altLang="en-US" sz="2400" smtClean="0">
                <a:latin typeface="Times New Roman" panose="02020603050405020304" pitchFamily="18" charset="0"/>
              </a:rPr>
              <a:t>лопти</a:t>
            </a:r>
            <a:r>
              <a:rPr lang="en-US" altLang="en-GB" sz="2400" smtClean="0">
                <a:latin typeface="Times New Roman" panose="02020603050405020304" pitchFamily="18" charset="0"/>
              </a:rPr>
              <a:t>”, радионица “</a:t>
            </a:r>
            <a:r>
              <a:rPr lang="sr-Cyrl-RS" altLang="en-US" sz="2400" smtClean="0">
                <a:latin typeface="Times New Roman" panose="02020603050405020304" pitchFamily="18" charset="0"/>
              </a:rPr>
              <a:t>Здрави стилови живота</a:t>
            </a:r>
            <a:r>
              <a:rPr lang="en-US" altLang="en-GB" sz="2400" smtClean="0">
                <a:latin typeface="Times New Roman" panose="02020603050405020304" pitchFamily="18" charset="0"/>
              </a:rPr>
              <a:t>”.</a:t>
            </a:r>
            <a:br>
              <a:rPr lang="en-US" altLang="en-GB" sz="2400" smtClean="0">
                <a:latin typeface="Times New Roman" panose="02020603050405020304" pitchFamily="18" charset="0"/>
              </a:rPr>
            </a:br>
            <a:r>
              <a:rPr lang="en-US" altLang="en-GB" sz="2400" smtClean="0">
                <a:latin typeface="Times New Roman" panose="02020603050405020304" pitchFamily="18" charset="0"/>
              </a:rPr>
              <a:t>Реализатори: </a:t>
            </a:r>
            <a:r>
              <a:rPr lang="sr-Cyrl-RS" altLang="en-US" sz="2400" smtClean="0">
                <a:latin typeface="Times New Roman" panose="02020603050405020304" pitchFamily="18" charset="0"/>
              </a:rPr>
              <a:t>Љиљана Маринковић</a:t>
            </a:r>
            <a:r>
              <a:rPr lang="en-US" altLang="en-GB" sz="2400" smtClean="0">
                <a:latin typeface="Times New Roman" panose="02020603050405020304" pitchFamily="18" charset="0"/>
              </a:rPr>
              <a:t/>
            </a:r>
            <a:br>
              <a:rPr lang="en-US" altLang="en-GB" sz="2400" smtClean="0">
                <a:latin typeface="Times New Roman" panose="02020603050405020304" pitchFamily="18" charset="0"/>
              </a:rPr>
            </a:br>
            <a:r>
              <a:rPr lang="en-US" altLang="en-GB" sz="2400" smtClean="0">
                <a:latin typeface="Times New Roman" panose="02020603050405020304" pitchFamily="18" charset="0"/>
              </a:rPr>
              <a:t>Ивана </a:t>
            </a:r>
            <a:r>
              <a:rPr lang="sr-Cyrl-RS" altLang="en-US" sz="2400" smtClean="0">
                <a:latin typeface="Times New Roman" panose="02020603050405020304" pitchFamily="18" charset="0"/>
              </a:rPr>
              <a:t>Вулићевић</a:t>
            </a:r>
          </a:p>
        </p:txBody>
      </p:sp>
      <p:pic>
        <p:nvPicPr>
          <p:cNvPr id="13315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395288" y="1998663"/>
            <a:ext cx="4048125" cy="3748087"/>
          </a:xfrm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998663"/>
            <a:ext cx="4038600" cy="373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 noChangeArrowheads="1"/>
          </p:cNvSpPr>
          <p:nvPr>
            <p:ph type="title"/>
          </p:nvPr>
        </p:nvSpPr>
        <p:spPr>
          <a:xfrm>
            <a:off x="563563" y="764704"/>
            <a:ext cx="8229600" cy="582612"/>
          </a:xfrm>
        </p:spPr>
        <p:txBody>
          <a:bodyPr/>
          <a:lstStyle/>
          <a:p>
            <a:pPr algn="ctr" eaLnBrk="1" hangingPunct="1"/>
            <a:r>
              <a:rPr lang="sr-Cyrl-RS" altLang="en-GB" sz="2400" dirty="0" smtClean="0">
                <a:latin typeface="Times New Roman" panose="02020603050405020304" pitchFamily="18" charset="0"/>
              </a:rPr>
              <a:t>Деца, родитељи и практичари вртића “Колибри” и  вртића “Вук Караџић” су били учесници трке “Дечији осмех” у оквиру 11. крушевачког полумаратона.</a:t>
            </a:r>
            <a:br>
              <a:rPr lang="sr-Cyrl-RS" altLang="en-GB" sz="2400" dirty="0" smtClean="0">
                <a:latin typeface="Times New Roman" panose="02020603050405020304" pitchFamily="18" charset="0"/>
              </a:rPr>
            </a:br>
            <a:r>
              <a:rPr lang="en-US" altLang="en-GB" sz="2400" dirty="0" smtClean="0">
                <a:latin typeface="Times New Roman" panose="02020603050405020304" pitchFamily="18" charset="0"/>
                <a:hlinkClick r:id="rId2"/>
              </a:rPr>
              <a:t>https://www.youtube.com/watch?v=1yO1_7u28so</a:t>
            </a:r>
            <a:r>
              <a:rPr lang="sr-Cyrl-RS" altLang="en-GB" sz="2400" dirty="0" smtClean="0">
                <a:latin typeface="Times New Roman" panose="02020603050405020304" pitchFamily="18" charset="0"/>
              </a:rPr>
              <a:t> </a:t>
            </a:r>
          </a:p>
        </p:txBody>
      </p:sp>
      <p:pic>
        <p:nvPicPr>
          <p:cNvPr id="14339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63563" y="2060575"/>
            <a:ext cx="7937500" cy="4305300"/>
          </a:xfrm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 noChangeArrowheads="1"/>
          </p:cNvSpPr>
          <p:nvPr>
            <p:ph type="title"/>
          </p:nvPr>
        </p:nvSpPr>
        <p:spPr>
          <a:xfrm>
            <a:off x="466725" y="2565400"/>
            <a:ext cx="8229600" cy="582613"/>
          </a:xfrm>
        </p:spPr>
        <p:txBody>
          <a:bodyPr/>
          <a:lstStyle/>
          <a:p>
            <a:pPr algn="ctr" eaLnBrk="1" hangingPunct="1"/>
            <a:r>
              <a:rPr lang="sr-Cyrl-RS" altLang="en-GB" sz="3200" dirty="0" smtClean="0">
                <a:latin typeface="Times New Roman" panose="02020603050405020304" pitchFamily="18" charset="0"/>
              </a:rPr>
              <a:t>Унапређивање васпитно - образовне праксе практичара Предшколсе установе „Ната Вељковић“ остварује се и кроз професионалну сарадњу, размену искуства, стручно усавршавање...</a:t>
            </a:r>
          </a:p>
        </p:txBody>
      </p:sp>
    </p:spTree>
  </p:cSld>
  <p:clrMapOvr>
    <a:masterClrMapping/>
  </p:clrMapOvr>
  <p:transition spd="slow" advTm="5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 noChangeArrowheads="1"/>
          </p:cNvSpPr>
          <p:nvPr>
            <p:ph type="title"/>
          </p:nvPr>
        </p:nvSpPr>
        <p:spPr>
          <a:xfrm>
            <a:off x="466725" y="908720"/>
            <a:ext cx="8229600" cy="582613"/>
          </a:xfrm>
        </p:spPr>
        <p:txBody>
          <a:bodyPr/>
          <a:lstStyle/>
          <a:p>
            <a:pPr algn="r" eaLnBrk="1" hangingPunct="1"/>
            <a:r>
              <a:rPr lang="sr-Cyrl-RS" altLang="en-GB" sz="2000" dirty="0" smtClean="0">
                <a:latin typeface="Times New Roman" panose="02020603050405020304" pitchFamily="18" charset="0"/>
              </a:rPr>
              <a:t>Трибина “Упис деце у 1. разред”</a:t>
            </a:r>
            <a:br>
              <a:rPr lang="sr-Cyrl-RS" altLang="en-GB" sz="2000" dirty="0" smtClean="0">
                <a:latin typeface="Times New Roman" panose="02020603050405020304" pitchFamily="18" charset="0"/>
              </a:rPr>
            </a:br>
            <a:r>
              <a:rPr lang="sr-Cyrl-RS" altLang="en-GB" sz="2000" dirty="0" smtClean="0">
                <a:latin typeface="Times New Roman" panose="02020603050405020304" pitchFamily="18" charset="0"/>
              </a:rPr>
              <a:t>Саговорници родитеља / других законских заступника су били представници Предшколске установе “Ната Вељковић”, ОШ “Вук Караџић” и Дом здравља.</a:t>
            </a:r>
            <a:br>
              <a:rPr lang="sr-Cyrl-RS" altLang="en-GB" sz="2000" dirty="0" smtClean="0">
                <a:latin typeface="Times New Roman" panose="02020603050405020304" pitchFamily="18" charset="0"/>
              </a:rPr>
            </a:br>
            <a:r>
              <a:rPr lang="sr-Cyrl-RS" altLang="en-GB" sz="2000" dirty="0" smtClean="0">
                <a:latin typeface="Times New Roman" panose="02020603050405020304" pitchFamily="18" charset="0"/>
              </a:rPr>
              <a:t>Вртић “Колибри”</a:t>
            </a:r>
            <a:br>
              <a:rPr lang="sr-Cyrl-RS" altLang="en-GB" sz="2000" dirty="0" smtClean="0">
                <a:latin typeface="Times New Roman" panose="02020603050405020304" pitchFamily="18" charset="0"/>
              </a:rPr>
            </a:br>
            <a:r>
              <a:rPr lang="en-US" altLang="en-GB" sz="2000" dirty="0" smtClean="0">
                <a:latin typeface="Times New Roman" panose="02020603050405020304" pitchFamily="18" charset="0"/>
                <a:hlinkClick r:id="rId2"/>
              </a:rPr>
              <a:t>https://www.youtube.com/watch?v=S3YFhLvEBj4</a:t>
            </a:r>
            <a:r>
              <a:rPr lang="sr-Cyrl-RS" altLang="en-GB" sz="2000" dirty="0" smtClean="0">
                <a:latin typeface="Times New Roman" panose="02020603050405020304" pitchFamily="18" charset="0"/>
              </a:rPr>
              <a:t> </a:t>
            </a:r>
          </a:p>
        </p:txBody>
      </p:sp>
      <p:pic>
        <p:nvPicPr>
          <p:cNvPr id="16387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41288" y="2997200"/>
            <a:ext cx="4359275" cy="3338513"/>
          </a:xfrm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81525" y="2204864"/>
            <a:ext cx="4394200" cy="342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548680"/>
            <a:ext cx="8229600" cy="582612"/>
          </a:xfrm>
        </p:spPr>
        <p:txBody>
          <a:bodyPr/>
          <a:lstStyle/>
          <a:p>
            <a:pPr algn="r" eaLnBrk="1" hangingPunct="1"/>
            <a:r>
              <a:rPr lang="sr-Cyrl-RS" altLang="en-GB" sz="2400" dirty="0" smtClean="0">
                <a:latin typeface="Times New Roman" panose="02020603050405020304" pitchFamily="18" charset="0"/>
              </a:rPr>
              <a:t>Заједница учења практичара деце од 3,5 до 5 година.</a:t>
            </a:r>
            <a:br>
              <a:rPr lang="sr-Cyrl-RS" altLang="en-GB" sz="2400" dirty="0" smtClean="0">
                <a:latin typeface="Times New Roman" panose="02020603050405020304" pitchFamily="18" charset="0"/>
              </a:rPr>
            </a:br>
            <a:r>
              <a:rPr lang="sr-Cyrl-RS" altLang="en-GB" sz="2400" dirty="0" smtClean="0">
                <a:latin typeface="Times New Roman" panose="02020603050405020304" pitchFamily="18" charset="0"/>
              </a:rPr>
              <a:t>Тема заједнице: Планирање</a:t>
            </a:r>
            <a:br>
              <a:rPr lang="sr-Cyrl-RS" altLang="en-GB" sz="2400" dirty="0" smtClean="0">
                <a:latin typeface="Times New Roman" panose="02020603050405020304" pitchFamily="18" charset="0"/>
              </a:rPr>
            </a:br>
            <a:r>
              <a:rPr lang="sr-Cyrl-RS" altLang="en-GB" sz="2400" dirty="0" smtClean="0">
                <a:latin typeface="Times New Roman" panose="02020603050405020304" pitchFamily="18" charset="0"/>
              </a:rPr>
              <a:t>Вртић “Бисери”</a:t>
            </a:r>
            <a:br>
              <a:rPr lang="sr-Cyrl-RS" altLang="en-GB" sz="2400" dirty="0" smtClean="0">
                <a:latin typeface="Times New Roman" panose="02020603050405020304" pitchFamily="18" charset="0"/>
              </a:rPr>
            </a:br>
            <a:r>
              <a:rPr lang="en-US" altLang="en-GB" sz="2400" dirty="0" smtClean="0">
                <a:latin typeface="Times New Roman" panose="02020603050405020304" pitchFamily="18" charset="0"/>
                <a:hlinkClick r:id="rId2"/>
              </a:rPr>
              <a:t>https://www.youtube.com/watch?v=9gbnqhmYjQA</a:t>
            </a:r>
            <a:r>
              <a:rPr lang="sr-Cyrl-RS" altLang="en-GB" sz="2400" dirty="0" smtClean="0">
                <a:latin typeface="Times New Roman" panose="02020603050405020304" pitchFamily="18" charset="0"/>
              </a:rPr>
              <a:t> </a:t>
            </a:r>
          </a:p>
        </p:txBody>
      </p:sp>
      <p:pic>
        <p:nvPicPr>
          <p:cNvPr id="17411" name="Content Placeholder 1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47688" y="1751013"/>
            <a:ext cx="8048625" cy="4400550"/>
          </a:xfrm>
        </p:spPr>
      </p:pic>
    </p:spTree>
  </p:cSld>
  <p:clrMapOvr>
    <a:masterClrMapping/>
  </p:clrMapOvr>
  <p:transition spd="slow" advTm="5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 noChangeArrowheads="1"/>
          </p:cNvSpPr>
          <p:nvPr>
            <p:ph type="title"/>
          </p:nvPr>
        </p:nvSpPr>
        <p:spPr>
          <a:xfrm>
            <a:off x="395288" y="620713"/>
            <a:ext cx="8229600" cy="582612"/>
          </a:xfrm>
        </p:spPr>
        <p:txBody>
          <a:bodyPr/>
          <a:lstStyle/>
          <a:p>
            <a:pPr algn="r" eaLnBrk="1" hangingPunct="1"/>
            <a:r>
              <a:rPr lang="sr-Cyrl-RS" altLang="en-GB" sz="2400" smtClean="0">
                <a:latin typeface="Times New Roman" panose="02020603050405020304" pitchFamily="18" charset="0"/>
              </a:rPr>
              <a:t>Заједница учења медицинских сестара васпитача,</a:t>
            </a:r>
            <a:br>
              <a:rPr lang="sr-Cyrl-RS" altLang="en-GB" sz="2400" smtClean="0">
                <a:latin typeface="Times New Roman" panose="02020603050405020304" pitchFamily="18" charset="0"/>
              </a:rPr>
            </a:br>
            <a:r>
              <a:rPr lang="sr-Cyrl-RS" altLang="en-GB" sz="2400" smtClean="0">
                <a:latin typeface="Times New Roman" panose="02020603050405020304" pitchFamily="18" charset="0"/>
              </a:rPr>
              <a:t>Тема заједнице: Размена увида практичара о процесу планирања у оквиру теме/пројака</a:t>
            </a:r>
            <a:br>
              <a:rPr lang="sr-Cyrl-RS" altLang="en-GB" sz="2400" smtClean="0">
                <a:latin typeface="Times New Roman" panose="02020603050405020304" pitchFamily="18" charset="0"/>
              </a:rPr>
            </a:br>
            <a:r>
              <a:rPr lang="sr-Cyrl-RS" altLang="en-GB" sz="2400" smtClean="0">
                <a:latin typeface="Times New Roman" panose="02020603050405020304" pitchFamily="18" charset="0"/>
              </a:rPr>
              <a:t>Вртић “Пчелица”</a:t>
            </a:r>
            <a:br>
              <a:rPr lang="sr-Cyrl-RS" altLang="en-GB" sz="2400" smtClean="0">
                <a:latin typeface="Times New Roman" panose="02020603050405020304" pitchFamily="18" charset="0"/>
              </a:rPr>
            </a:br>
            <a:r>
              <a:rPr lang="en-US" altLang="en-GB" sz="2400" smtClean="0">
                <a:latin typeface="Times New Roman" panose="02020603050405020304" pitchFamily="18" charset="0"/>
                <a:hlinkClick r:id="rId2"/>
              </a:rPr>
              <a:t>https://www.youtube.com/watch?v=gp9hSghOQPg</a:t>
            </a:r>
            <a:r>
              <a:rPr lang="sr-Cyrl-RS" altLang="en-GB" sz="2400" smtClean="0">
                <a:latin typeface="Times New Roman" panose="02020603050405020304" pitchFamily="18" charset="0"/>
              </a:rPr>
              <a:t>  </a:t>
            </a:r>
          </a:p>
        </p:txBody>
      </p:sp>
      <p:pic>
        <p:nvPicPr>
          <p:cNvPr id="18435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857224" y="1989138"/>
            <a:ext cx="6797701" cy="4632325"/>
          </a:xfrm>
        </p:spPr>
      </p:pic>
    </p:spTree>
  </p:cSld>
  <p:clrMapOvr>
    <a:masterClrMapping/>
  </p:clrMapOvr>
  <p:transition spd="slow" advTm="5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Састанак чланова Тима за ИО у вртићу ,,Бисери«</a:t>
            </a:r>
            <a:br>
              <a:rPr lang="ru-RU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https://www.youtube.com/watch?v=I890vIU6WM0</a:t>
            </a:r>
            <a:r>
              <a:rPr lang="sr-Cyrl-R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4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459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042988" y="1412875"/>
            <a:ext cx="6786562" cy="5089525"/>
          </a:xfrm>
        </p:spPr>
      </p:pic>
    </p:spTree>
  </p:cSld>
  <p:clrMapOvr>
    <a:masterClrMapping/>
  </p:clrMapOvr>
  <p:transition spd="slow" advTm="5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 noChangeArrowheads="1"/>
          </p:cNvSpPr>
          <p:nvPr>
            <p:ph type="title"/>
          </p:nvPr>
        </p:nvSpPr>
        <p:spPr>
          <a:xfrm>
            <a:off x="395288" y="549275"/>
            <a:ext cx="8229600" cy="582613"/>
          </a:xfrm>
        </p:spPr>
        <p:txBody>
          <a:bodyPr/>
          <a:lstStyle/>
          <a:p>
            <a:pPr algn="ctr" eaLnBrk="1" hangingPunct="1"/>
            <a:r>
              <a:rPr lang="sr-Cyrl-RS" altLang="en-GB" sz="2400" dirty="0" smtClean="0">
                <a:latin typeface="Times New Roman" panose="02020603050405020304" pitchFamily="18" charset="0"/>
              </a:rPr>
              <a:t>Састанак </a:t>
            </a:r>
            <a:r>
              <a:rPr lang="sr-Cyrl-RS" altLang="en-GB" sz="2400" dirty="0" smtClean="0">
                <a:latin typeface="Times New Roman" panose="02020603050405020304" pitchFamily="18" charset="0"/>
              </a:rPr>
              <a:t>васпитача</a:t>
            </a:r>
            <a:r>
              <a:rPr lang="sr-Cyrl-RS" altLang="en-GB" sz="2400" dirty="0" smtClean="0">
                <a:latin typeface="Times New Roman" panose="02020603050405020304" pitchFamily="18" charset="0"/>
              </a:rPr>
              <a:t> </a:t>
            </a:r>
            <a:r>
              <a:rPr lang="sr-Cyrl-RS" altLang="en-GB" sz="2400" dirty="0" smtClean="0">
                <a:latin typeface="Times New Roman" panose="02020603050405020304" pitchFamily="18" charset="0"/>
              </a:rPr>
              <a:t>Предшколске установе “Ната Вељковић” и стручног сарадника поводом трке “Дечији осмех” у оквиру 11. крушевачког полумаратона.</a:t>
            </a:r>
            <a:br>
              <a:rPr lang="sr-Cyrl-RS" altLang="en-GB" sz="2400" dirty="0" smtClean="0">
                <a:latin typeface="Times New Roman" panose="02020603050405020304" pitchFamily="18" charset="0"/>
              </a:rPr>
            </a:br>
            <a:r>
              <a:rPr lang="en-US" altLang="en-GB" sz="2400" dirty="0" smtClean="0">
                <a:latin typeface="Times New Roman" panose="02020603050405020304" pitchFamily="18" charset="0"/>
                <a:hlinkClick r:id="rId2"/>
              </a:rPr>
              <a:t>https://www.youtube.com/watch?v=gwoDnZX4uYQ</a:t>
            </a:r>
            <a:r>
              <a:rPr lang="sr-Cyrl-RS" altLang="en-GB" sz="2400" dirty="0" smtClean="0">
                <a:latin typeface="Times New Roman" panose="02020603050405020304" pitchFamily="18" charset="0"/>
              </a:rPr>
              <a:t> </a:t>
            </a:r>
          </a:p>
        </p:txBody>
      </p:sp>
      <p:pic>
        <p:nvPicPr>
          <p:cNvPr id="20483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39750" y="2205038"/>
            <a:ext cx="7991475" cy="3648075"/>
          </a:xfrm>
        </p:spPr>
      </p:pic>
    </p:spTree>
  </p:cSld>
  <p:clrMapOvr>
    <a:masterClrMapping/>
  </p:clrMapOvr>
  <p:transition spd="slow" advTm="5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60403_0901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928802"/>
            <a:ext cx="7615262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00034" y="285728"/>
            <a:ext cx="7429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Састанак координатора тимова за заштиту ...на нивоу Установе и договор о планирању 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и  организацији </a:t>
            </a:r>
            <a:r>
              <a:rPr lang="en" sz="2400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 21. дечјег ликовног салона“Васкрс у нашој кући”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5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 noChangeArrowheads="1"/>
          </p:cNvSpPr>
          <p:nvPr>
            <p:ph type="title"/>
          </p:nvPr>
        </p:nvSpPr>
        <p:spPr>
          <a:xfrm>
            <a:off x="466725" y="476250"/>
            <a:ext cx="8229600" cy="582613"/>
          </a:xfrm>
        </p:spPr>
        <p:txBody>
          <a:bodyPr/>
          <a:lstStyle/>
          <a:p>
            <a:pPr algn="ctr" eaLnBrk="1" hangingPunct="1"/>
            <a:r>
              <a:rPr lang="sr-Cyrl-RS" altLang="en-US" sz="2400" smtClean="0">
                <a:latin typeface="Times New Roman" panose="02020603050405020304" pitchFamily="18" charset="0"/>
              </a:rPr>
              <a:t>Обележавању Дана жена, присуствовале су и наше драге пензионерке.</a:t>
            </a:r>
          </a:p>
        </p:txBody>
      </p:sp>
      <p:pic>
        <p:nvPicPr>
          <p:cNvPr id="21507" name="Content Placeholder 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838200" y="1174750"/>
            <a:ext cx="7466013" cy="4953000"/>
          </a:xfrm>
        </p:spPr>
      </p:pic>
    </p:spTree>
  </p:cSld>
  <p:clrMapOvr>
    <a:masterClrMapping/>
  </p:clrMapOvr>
  <p:transition spd="slow" advTm="5000"/>
</p:sld>
</file>

<file path=ppt/theme/theme1.xml><?xml version="1.0" encoding="utf-8"?>
<a:theme xmlns:a="http://schemas.openxmlformats.org/drawingml/2006/main" name="Blue Waves">
  <a:themeElements>
    <a:clrScheme name="Blue Wa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Blue Wa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lue Wa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384</Words>
  <Application>Microsoft Office PowerPoint</Application>
  <PresentationFormat>On-screen Show (4:3)</PresentationFormat>
  <Paragraphs>20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Blue Waves</vt:lpstr>
      <vt:lpstr>Вртић “Колибри”</vt:lpstr>
      <vt:lpstr>Slide 2</vt:lpstr>
      <vt:lpstr>У току месеца марта, у нашем вртићу је одржано мноштво активности, следеће су само неке од њих...</vt:lpstr>
      <vt:lpstr>Истраживачке активности деце у години пред полазак у школу полудневни облик рада, вртића “Вук Караџић” – у оквиру програма “Мали археолог”, тема радионице: “Како до чисте воде”. https://www.youtube.com/watch?v=K2M43umLMwk&amp;t=7s </vt:lpstr>
      <vt:lpstr>Деца и практичари вртића  “Колибри” и вртића  “Вук Караџић” у  истраживачким активностима у  Рибарској бањи.  </vt:lpstr>
      <vt:lpstr>Slide 6</vt:lpstr>
      <vt:lpstr>Сарадња вртића “Колибри” са Здравственим центром Крушевац у виду посете дечијег стоматолога деци у години пред полазак у школу ради редовног стоматолошког прегледа и како би деци демонстрирала како правилно да оперу зубе. </vt:lpstr>
      <vt:lpstr>Сарадња вртића “Колибри” са ОШ “Вук Караџић” се у месецу марту огледала и кроз посету деце у години пред полазак у школу Основној школи.</vt:lpstr>
      <vt:lpstr>Сарадња деце и практичара вртића “Колибри” и вртића “Бисери” у оквиру еко активности “Вулкан - природна појава”. Еко - активности је присуствовао и кустос Народног музеја у Крушевцу.</vt:lpstr>
      <vt:lpstr>Сарадња вртића “Колибри” и Народног музеја града Крушевца у месецу марту се огледала кроз посету деце у години пред полазак у школу Народном  музеју. </vt:lpstr>
      <vt:lpstr>Радионица за децу и родитеље у оквиру “Клуба љубитеља лопти”, радионица “Здрави стилови живота”. Реализатори: Љиљана Маринковић Ивана Вулићевић</vt:lpstr>
      <vt:lpstr>Деца, родитељи и практичари вртића “Колибри” и  вртића “Вук Караџић” су били учесници трке “Дечији осмех” у оквиру 11. крушевачког полумаратона. https://www.youtube.com/watch?v=1yO1_7u28so </vt:lpstr>
      <vt:lpstr>Унапређивање васпитно - образовне праксе практичара Предшколсе установе „Ната Вељковић“ остварује се и кроз професионалну сарадњу, размену искуства, стручно усавршавање...</vt:lpstr>
      <vt:lpstr>Трибина “Упис деце у 1. разред” Саговорници родитеља / других законских заступника су били представници Предшколске установе “Ната Вељковић”, ОШ “Вук Караџић” и Дом здравља. Вртић “Колибри” https://www.youtube.com/watch?v=S3YFhLvEBj4 </vt:lpstr>
      <vt:lpstr>Заједница учења практичара деце од 3,5 до 5 година. Тема заједнице: Планирање Вртић “Бисери” https://www.youtube.com/watch?v=9gbnqhmYjQA </vt:lpstr>
      <vt:lpstr>Заједница учења медицинских сестара васпитача, Тема заједнице: Размена увида практичара о процесу планирања у оквиру теме/пројака Вртић “Пчелица” https://www.youtube.com/watch?v=gp9hSghOQPg  </vt:lpstr>
      <vt:lpstr> Састанак чланова Тима за ИО у вртићу ,,Бисери« https://www.youtube.com/watch?v=I890vIU6WM0 </vt:lpstr>
      <vt:lpstr>Састанак васпитача Предшколске установе “Ната Вељковић” и стручног сарадника поводом трке “Дечији осмех” у оквиру 11. крушевачког полумаратона. https://www.youtube.com/watch?v=gwoDnZX4uYQ </vt:lpstr>
      <vt:lpstr>Slide 19</vt:lpstr>
      <vt:lpstr>Обележавању Дана жена, присуствовале су и наше драге пензионерке.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“Колибри”</dc:title>
  <dc:creator>Lenovo</dc:creator>
  <cp:lastModifiedBy>NN</cp:lastModifiedBy>
  <cp:revision>23</cp:revision>
  <dcterms:created xsi:type="dcterms:W3CDTF">2026-03-14T09:27:31Z</dcterms:created>
  <dcterms:modified xsi:type="dcterms:W3CDTF">2026-04-27T21:38:04Z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1033-12.2.0.23196</vt:lpwstr>
  </property>
  <property fmtid="{D5CDD505-2E9C-101B-9397-08002B2CF9AE}" pid="3" name="ICV">
    <vt:lpwstr>41307892C1724A47A881D649C255565B_12</vt:lpwstr>
  </property>
</Properties>
</file>