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8" r:id="rId3"/>
    <p:sldId id="275" r:id="rId4"/>
    <p:sldId id="259" r:id="rId5"/>
    <p:sldId id="278" r:id="rId6"/>
    <p:sldId id="260" r:id="rId7"/>
    <p:sldId id="261" r:id="rId8"/>
    <p:sldId id="262" r:id="rId9"/>
    <p:sldId id="263" r:id="rId10"/>
    <p:sldId id="264" r:id="rId11"/>
    <p:sldId id="257" r:id="rId12"/>
    <p:sldId id="272" r:id="rId13"/>
    <p:sldId id="276" r:id="rId14"/>
    <p:sldId id="279" r:id="rId15"/>
    <p:sldId id="282" r:id="rId16"/>
    <p:sldId id="280" r:id="rId17"/>
    <p:sldId id="281" r:id="rId18"/>
    <p:sldId id="277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2" autoAdjust="0"/>
    <p:restoredTop sz="94608" autoAdjust="0"/>
  </p:normalViewPr>
  <p:slideViewPr>
    <p:cSldViewPr>
      <p:cViewPr>
        <p:scale>
          <a:sx n="80" d="100"/>
          <a:sy n="80" d="100"/>
        </p:scale>
        <p:origin x="-1522" y="-12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1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5D608C2-47AD-4990-AB55-A64053F95CF7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1D5AC87-D31D-41D2-A5C0-1DE264E06C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ABBEC3-696A-4068-8007-850226FC087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F16D5-3C7A-4EF3-A826-B600BF5E8DC0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79B51-0E6F-492E-AB61-ED6EF74C76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7A2A1-694C-4E0A-923C-583FFC9A6C65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BCDDB-2601-4260-A4FF-41E38D2FC2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6FE03-AE7F-4CE8-BAD0-B17AFD2DC98A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FEA5C-D352-4E6D-BF36-8069ED1C31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3B12A-E4B7-484B-B255-2B65E031D14A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E09E8-EC32-4E42-8BF1-23AAC90FA4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137C4-7065-4749-8E09-041F74D0A0C3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AD200-F5B3-4DD6-B3B5-7F697BCF36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D7E00-2AC6-4293-99B8-3DEF1EEFC881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BCB6E-EEAB-4F14-B22A-FC2DEE579F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110AF-B215-45EA-966F-CB4F5A9937BC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10A78-A990-4317-AE7F-7CE33FCE4A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9BE7E-CA33-43FD-89C8-5E333C2EEB3E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6DF12-81FB-4C4B-B7EE-2A1C579BD1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22FAC-EE58-4AD9-912D-BA3428BB5D89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5FF90-EBAF-4073-A668-A5BB4B9F1D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EF4D4-C2FE-45CB-BE3F-4CCF468B2A54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2C0D0A-0C1B-4CF4-B2C6-BEEC2A1FBF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19099-7805-4A90-B9D9-2C3E5397B6B9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5E5BB-9D60-44E4-AD27-A56C27A3FA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3117E98-29F7-4D1E-A8D5-660F7606F919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D9B6262-3D14-4F9E-B5F7-90FDD2B5B8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17" r:id="rId2"/>
    <p:sldLayoutId id="2147483726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7" r:id="rId9"/>
    <p:sldLayoutId id="2147483723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youtube.com/watch?v=9gbnqhmYjQA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www.youtube.com/watch?v=gwoDnZX4uYQ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357166"/>
            <a:ext cx="7851648" cy="2428892"/>
          </a:xfrm>
        </p:spPr>
        <p:txBody>
          <a:bodyPr anchor="t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3600" b="0" dirty="0" smtClean="0">
                <a:solidFill>
                  <a:schemeClr val="tx2"/>
                </a:solidFill>
              </a:rPr>
              <a:t>Вртић “Владо Јурић”</a:t>
            </a:r>
            <a:br>
              <a:rPr lang="sr-Cyrl-RS" sz="3600" b="0" dirty="0" smtClean="0">
                <a:solidFill>
                  <a:schemeClr val="tx2"/>
                </a:solidFill>
              </a:rPr>
            </a:br>
            <a:r>
              <a:rPr lang="sr-Cyrl-RS" sz="3600" dirty="0" smtClean="0">
                <a:solidFill>
                  <a:schemeClr val="tx2"/>
                </a:solidFill>
              </a:rPr>
              <a:t/>
            </a:r>
            <a:br>
              <a:rPr lang="sr-Cyrl-RS" sz="3600" dirty="0" smtClean="0">
                <a:solidFill>
                  <a:schemeClr val="tx2"/>
                </a:solidFill>
              </a:rPr>
            </a:br>
            <a:r>
              <a:rPr lang="sr-Cyrl-RS" sz="3600" dirty="0" smtClean="0">
                <a:solidFill>
                  <a:schemeClr val="tx2"/>
                </a:solidFill>
              </a:rPr>
              <a:t>МЕСЕЧНИ БИЛТЕН</a:t>
            </a:r>
            <a:endParaRPr lang="en-US" sz="3600" dirty="0">
              <a:solidFill>
                <a:schemeClr val="tx2"/>
              </a:solidFill>
            </a:endParaRP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2357438"/>
            <a:ext cx="5072062" cy="306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Box 3"/>
          <p:cNvSpPr txBox="1">
            <a:spLocks noChangeArrowheads="1"/>
          </p:cNvSpPr>
          <p:nvPr/>
        </p:nvSpPr>
        <p:spPr bwMode="auto">
          <a:xfrm>
            <a:off x="1857375" y="5857875"/>
            <a:ext cx="5929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latin typeface="Constantia" pitchFamily="18" charset="0"/>
              </a:rPr>
              <a:t>Март 2026. године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ubtitle 2"/>
          <p:cNvSpPr>
            <a:spLocks noGrp="1"/>
          </p:cNvSpPr>
          <p:nvPr>
            <p:ph type="subTitle" idx="1"/>
          </p:nvPr>
        </p:nvSpPr>
        <p:spPr>
          <a:xfrm>
            <a:off x="642938" y="4500563"/>
            <a:ext cx="7854950" cy="2214562"/>
          </a:xfrm>
        </p:spPr>
        <p:txBody>
          <a:bodyPr/>
          <a:lstStyle/>
          <a:p>
            <a:pPr marR="0" algn="ctr" eaLnBrk="1" hangingPunct="1"/>
            <a:endParaRPr lang="en-US" sz="2000" smtClean="0"/>
          </a:p>
          <a:p>
            <a:pPr marR="0" algn="ctr" eaLnBrk="1" hangingPunct="1"/>
            <a:endParaRPr lang="en-US" sz="2000" smtClean="0"/>
          </a:p>
          <a:p>
            <a:pPr marR="0" algn="ctr" eaLnBrk="1" hangingPunct="1"/>
            <a:endParaRPr lang="en-US" sz="2000" smtClean="0"/>
          </a:p>
        </p:txBody>
      </p:sp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85750"/>
            <a:ext cx="8715375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TextBox 5"/>
          <p:cNvSpPr txBox="1">
            <a:spLocks noChangeArrowheads="1"/>
          </p:cNvSpPr>
          <p:nvPr/>
        </p:nvSpPr>
        <p:spPr bwMode="auto">
          <a:xfrm>
            <a:off x="0" y="5286375"/>
            <a:ext cx="9144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>
                <a:latin typeface="Times New Roman" pitchFamily="18" charset="0"/>
                <a:cs typeface="Times New Roman" pitchFamily="18" charset="0"/>
              </a:rPr>
              <a:t>Група “СУНЦЕ”  - тема пројекта “Лопта</a:t>
            </a:r>
          </a:p>
          <a:p>
            <a:pPr algn="ctr">
              <a:lnSpc>
                <a:spcPct val="150000"/>
              </a:lnSpc>
            </a:pPr>
            <a:r>
              <a:rPr lang="en-US" sz="2000">
                <a:latin typeface="Times New Roman" pitchFamily="18" charset="0"/>
                <a:cs typeface="Times New Roman" pitchFamily="18" charset="0"/>
              </a:rPr>
              <a:t>Група “Срце” – тема пројекта “Некад и сад”</a:t>
            </a:r>
          </a:p>
          <a:p>
            <a:pPr algn="ctr">
              <a:lnSpc>
                <a:spcPct val="150000"/>
              </a:lnSpc>
            </a:pPr>
            <a:r>
              <a:rPr lang="en-US" sz="2000">
                <a:latin typeface="Times New Roman" pitchFamily="18" charset="0"/>
                <a:cs typeface="Times New Roman" pitchFamily="18" charset="0"/>
              </a:rPr>
              <a:t>Група “Цвет” – тема пројекта “Како да сачувамо нашу планету”</a:t>
            </a:r>
          </a:p>
        </p:txBody>
      </p:sp>
      <p:sp>
        <p:nvSpPr>
          <p:cNvPr id="8" name="Sun 7"/>
          <p:cNvSpPr/>
          <p:nvPr/>
        </p:nvSpPr>
        <p:spPr>
          <a:xfrm>
            <a:off x="1928813" y="5357813"/>
            <a:ext cx="360362" cy="36036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Heart 8"/>
          <p:cNvSpPr/>
          <p:nvPr/>
        </p:nvSpPr>
        <p:spPr>
          <a:xfrm>
            <a:off x="1785938" y="5929313"/>
            <a:ext cx="288925" cy="28575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151" name="AutoShape 6" descr="https://png.pngtree.com/png-vector/20240803/ourmid/pngtree-cute-cartoon-flower-clipart-illustration-png-image_13365776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onstantia" pitchFamily="18" charset="0"/>
            </a:endParaRPr>
          </a:p>
        </p:txBody>
      </p:sp>
      <p:pic>
        <p:nvPicPr>
          <p:cNvPr id="6152" name="Picture 12" descr="pngtree-cute-cartoon-flower-clipart-illustration-png-image_1336577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6215063"/>
            <a:ext cx="4286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ubtitle 2"/>
          <p:cNvSpPr>
            <a:spLocks noGrp="1"/>
          </p:cNvSpPr>
          <p:nvPr>
            <p:ph type="subTitle" idx="1"/>
          </p:nvPr>
        </p:nvSpPr>
        <p:spPr>
          <a:xfrm>
            <a:off x="357188" y="4786313"/>
            <a:ext cx="7854950" cy="1752600"/>
          </a:xfrm>
        </p:spPr>
        <p:txBody>
          <a:bodyPr/>
          <a:lstStyle/>
          <a:p>
            <a:pPr marR="0" algn="ctr" eaLnBrk="1" hangingPunct="1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Сарадња са породицом реализована је кроз размену фотографија које приказују децу у различитим облицима игре са лоптама у кућном окружењу. На овај начин породице су активно подржале пројекат, допринеле континуитету учења и омогућиле увид у дечија интересовања и искуства ван вртића.</a:t>
            </a:r>
            <a:endParaRPr lang="en-US" sz="2200" smtClean="0">
              <a:latin typeface="Times New Roman" pitchFamily="18" charset="0"/>
              <a:cs typeface="Times New Roman" pitchFamily="18" charset="0"/>
            </a:endParaRPr>
          </a:p>
          <a:p>
            <a:pPr marR="0" eaLnBrk="1" hangingPunct="1"/>
            <a:endParaRPr lang="en-US" smtClean="0"/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428625"/>
            <a:ext cx="5786437" cy="407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ubtitle 2"/>
          <p:cNvSpPr>
            <a:spLocks noGrp="1"/>
          </p:cNvSpPr>
          <p:nvPr>
            <p:ph type="subTitle" idx="1"/>
          </p:nvPr>
        </p:nvSpPr>
        <p:spPr>
          <a:xfrm>
            <a:off x="571500" y="5643563"/>
            <a:ext cx="7854950" cy="1071562"/>
          </a:xfrm>
        </p:spPr>
        <p:txBody>
          <a:bodyPr anchor="ctr"/>
          <a:lstStyle/>
          <a:p>
            <a:pPr marR="0" algn="ctr" eaLnBrk="1" hangingPunct="1">
              <a:lnSpc>
                <a:spcPct val="90000"/>
              </a:lnSpc>
            </a:pPr>
            <a:endParaRPr lang="en-US" sz="1900" smtClean="0">
              <a:latin typeface="Times New Roman" pitchFamily="18" charset="0"/>
              <a:cs typeface="Times New Roman" pitchFamily="18" charset="0"/>
            </a:endParaRPr>
          </a:p>
          <a:p>
            <a:pPr marR="0" algn="ctr" eaLnBrk="1" hangingPunct="1">
              <a:lnSpc>
                <a:spcPct val="90000"/>
              </a:lnSpc>
            </a:pPr>
            <a:endParaRPr lang="en-US" sz="1900" smtClean="0">
              <a:latin typeface="Times New Roman" pitchFamily="18" charset="0"/>
              <a:cs typeface="Times New Roman" pitchFamily="18" charset="0"/>
            </a:endParaRPr>
          </a:p>
          <a:p>
            <a:pPr marR="0" algn="ctr" eaLnBrk="1" hangingPunct="1">
              <a:lnSpc>
                <a:spcPct val="90000"/>
              </a:lnSpc>
            </a:pPr>
            <a:r>
              <a:rPr lang="en-US" sz="1900" smtClean="0">
                <a:latin typeface="Times New Roman" pitchFamily="18" charset="0"/>
                <a:cs typeface="Times New Roman" pitchFamily="18" charset="0"/>
              </a:rPr>
              <a:t>Деца у години пред полазак у школу и представниви ЈКП Крушевац.</a:t>
            </a: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714375"/>
            <a:ext cx="76438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ubtitle 2"/>
          <p:cNvSpPr>
            <a:spLocks noGrp="1"/>
          </p:cNvSpPr>
          <p:nvPr>
            <p:ph type="subTitle" idx="1"/>
          </p:nvPr>
        </p:nvSpPr>
        <p:spPr>
          <a:xfrm>
            <a:off x="642938" y="5572125"/>
            <a:ext cx="7854950" cy="1143000"/>
          </a:xfrm>
        </p:spPr>
        <p:txBody>
          <a:bodyPr/>
          <a:lstStyle/>
          <a:p>
            <a:pPr marR="0" algn="ctr" eaLnBrk="1" hangingPunct="1">
              <a:lnSpc>
                <a:spcPct val="80000"/>
              </a:lnSpc>
            </a:pPr>
            <a:endParaRPr lang="en-US" sz="1100" smtClean="0"/>
          </a:p>
          <a:p>
            <a:pPr marR="0" algn="ctr" eaLnBrk="1" hangingPunct="1">
              <a:lnSpc>
                <a:spcPct val="80000"/>
              </a:lnSpc>
            </a:pPr>
            <a:endParaRPr lang="en-US" sz="1100" smtClean="0"/>
          </a:p>
          <a:p>
            <a:pPr marR="0" algn="ctr" eaLnBrk="1" hangingPunct="1">
              <a:lnSpc>
                <a:spcPct val="80000"/>
              </a:lnSpc>
            </a:pPr>
            <a:endParaRPr lang="en-US" sz="1100" smtClean="0"/>
          </a:p>
          <a:p>
            <a:pPr marR="0" algn="ctr" eaLnBrk="1" hangingPunct="1">
              <a:lnSpc>
                <a:spcPct val="80000"/>
              </a:lnSpc>
            </a:pPr>
            <a:r>
              <a:rPr lang="en-US" sz="2100" smtClean="0"/>
              <a:t>Деца  у години пред полазак у школу на излету у Рибарској Бањи са васпитачима групе</a:t>
            </a:r>
            <a:r>
              <a:rPr lang="en-US" sz="1100" smtClean="0"/>
              <a:t>.</a:t>
            </a:r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857250"/>
            <a:ext cx="7429500" cy="483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ubtitle 2"/>
          <p:cNvSpPr>
            <a:spLocks noGrp="1"/>
          </p:cNvSpPr>
          <p:nvPr>
            <p:ph type="subTitle" idx="1"/>
          </p:nvPr>
        </p:nvSpPr>
        <p:spPr>
          <a:xfrm>
            <a:off x="714375" y="5000625"/>
            <a:ext cx="7854950" cy="1285875"/>
          </a:xfrm>
        </p:spPr>
        <p:txBody>
          <a:bodyPr/>
          <a:lstStyle/>
          <a:p>
            <a:pPr marR="0" algn="ctr" eaLnBrk="1" hangingPunct="1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1071563"/>
            <a:ext cx="3678237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071563"/>
            <a:ext cx="3929062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1285875" y="5357813"/>
            <a:ext cx="65008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sz="2000">
              <a:latin typeface="Constantia" pitchFamily="18" charset="0"/>
            </a:endParaRPr>
          </a:p>
          <a:p>
            <a:pPr algn="ctr"/>
            <a:r>
              <a:rPr lang="en-US" sz="2000">
                <a:latin typeface="Constantia" pitchFamily="18" charset="0"/>
              </a:rPr>
              <a:t>Трка дечији осмех у оквиру Крушевачког полумаратона, вртић “Владо Јурић”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ubtitle 2"/>
          <p:cNvSpPr>
            <a:spLocks noGrp="1"/>
          </p:cNvSpPr>
          <p:nvPr>
            <p:ph type="subTitle" idx="1"/>
          </p:nvPr>
        </p:nvSpPr>
        <p:spPr>
          <a:xfrm>
            <a:off x="785813" y="5143500"/>
            <a:ext cx="7854950" cy="1357313"/>
          </a:xfrm>
        </p:spPr>
        <p:txBody>
          <a:bodyPr/>
          <a:lstStyle/>
          <a:p>
            <a:pPr marR="0" algn="ctr" eaLnBrk="1" hangingPunct="1">
              <a:lnSpc>
                <a:spcPct val="90000"/>
              </a:lnSpc>
            </a:pPr>
            <a:endParaRPr lang="en-US" sz="2000" smtClean="0"/>
          </a:p>
          <a:p>
            <a:pPr marR="0" algn="ctr" eaLnBrk="1" hangingPunct="1">
              <a:lnSpc>
                <a:spcPct val="90000"/>
              </a:lnSpc>
            </a:pPr>
            <a:r>
              <a:rPr lang="en-US" sz="2000" smtClean="0"/>
              <a:t>Поводом Светског дана шума, деца у години пред полазак у школу из вртића Владо Јурић учествовали су у садњи дрвећа у Пакашничкој шуми заједно са радницима Србија шума.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500063"/>
            <a:ext cx="5286375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Placeholder 2"/>
          <p:cNvSpPr>
            <a:spLocks noGrp="1"/>
          </p:cNvSpPr>
          <p:nvPr>
            <p:ph type="body" idx="1"/>
          </p:nvPr>
        </p:nvSpPr>
        <p:spPr>
          <a:xfrm>
            <a:off x="500063" y="5786438"/>
            <a:ext cx="8001000" cy="928687"/>
          </a:xfrm>
        </p:spPr>
        <p:txBody>
          <a:bodyPr/>
          <a:lstStyle/>
          <a:p>
            <a:pPr algn="ctr" eaLnBrk="1" hangingPunct="1"/>
            <a:r>
              <a:rPr lang="en-US" sz="2000" smtClean="0"/>
              <a:t>Кроз заједничку игру, уз подршку васпитача деца су сарађивала, пратила правила и развијала осећај припадности групи.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571500"/>
            <a:ext cx="742950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ubtitle 2"/>
          <p:cNvSpPr>
            <a:spLocks noGrp="1"/>
          </p:cNvSpPr>
          <p:nvPr>
            <p:ph type="subTitle" idx="1"/>
          </p:nvPr>
        </p:nvSpPr>
        <p:spPr>
          <a:xfrm>
            <a:off x="642938" y="5000625"/>
            <a:ext cx="7854950" cy="1571625"/>
          </a:xfrm>
        </p:spPr>
        <p:txBody>
          <a:bodyPr anchor="ctr"/>
          <a:lstStyle/>
          <a:p>
            <a:pPr marR="0" eaLnBrk="1" hangingPunct="1"/>
            <a:r>
              <a:rPr lang="ru-RU" sz="1800" smtClean="0"/>
              <a:t/>
            </a:r>
            <a:br>
              <a:rPr lang="ru-RU" sz="1800" smtClean="0"/>
            </a:br>
            <a:endParaRPr lang="ru-RU" sz="1800" smtClean="0"/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1285875"/>
            <a:ext cx="3643313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1285875" y="5572125"/>
            <a:ext cx="70723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Значај понуде материјала  у игри  од стране васпитача .</a:t>
            </a:r>
          </a:p>
        </p:txBody>
      </p:sp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285875"/>
            <a:ext cx="4000500" cy="421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ubtitle 2"/>
          <p:cNvSpPr>
            <a:spLocks noGrp="1"/>
          </p:cNvSpPr>
          <p:nvPr>
            <p:ph type="subTitle" idx="1"/>
          </p:nvPr>
        </p:nvSpPr>
        <p:spPr>
          <a:xfrm>
            <a:off x="428625" y="5214938"/>
            <a:ext cx="8215313" cy="1181100"/>
          </a:xfrm>
        </p:spPr>
        <p:txBody>
          <a:bodyPr/>
          <a:lstStyle/>
          <a:p>
            <a:pPr marR="0" algn="ctr" eaLnBrk="1" hangingPunct="1">
              <a:lnSpc>
                <a:spcPct val="80000"/>
              </a:lnSpc>
            </a:pPr>
            <a:endParaRPr lang="en-US" sz="1900" smtClean="0">
              <a:latin typeface="Times New Roman" pitchFamily="18" charset="0"/>
              <a:cs typeface="Times New Roman" pitchFamily="18" charset="0"/>
            </a:endParaRPr>
          </a:p>
          <a:p>
            <a:pPr marR="0" algn="ctr" eaLnBrk="1" hangingPunct="1">
              <a:lnSpc>
                <a:spcPct val="80000"/>
              </a:lnSpc>
            </a:pPr>
            <a:endParaRPr lang="en-US" sz="1900" smtClean="0">
              <a:latin typeface="Times New Roman" pitchFamily="18" charset="0"/>
              <a:cs typeface="Times New Roman" pitchFamily="18" charset="0"/>
            </a:endParaRPr>
          </a:p>
          <a:p>
            <a:pPr marR="0" algn="ctr" eaLnBrk="1" hangingPunct="1">
              <a:lnSpc>
                <a:spcPct val="80000"/>
              </a:lnSpc>
            </a:pPr>
            <a:r>
              <a:rPr lang="en-US" sz="1900" smtClean="0">
                <a:latin typeface="Times New Roman" pitchFamily="18" charset="0"/>
                <a:cs typeface="Times New Roman" pitchFamily="18" charset="0"/>
              </a:rPr>
              <a:t>Активност је подстицала сензорно искуство, експериментисање –искуствено учење кроу игру.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88" y="714375"/>
            <a:ext cx="642937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ubtitle 3"/>
          <p:cNvSpPr>
            <a:spLocks noGrp="1"/>
          </p:cNvSpPr>
          <p:nvPr>
            <p:ph type="subTitle" idx="1"/>
          </p:nvPr>
        </p:nvSpPr>
        <p:spPr>
          <a:xfrm>
            <a:off x="714375" y="4786313"/>
            <a:ext cx="7854950" cy="1857375"/>
          </a:xfrm>
        </p:spPr>
        <p:txBody>
          <a:bodyPr/>
          <a:lstStyle/>
          <a:p>
            <a:pPr marR="0" algn="ctr" eaLnBrk="1" hangingPunct="1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Кроз сарадњу са фолклорним асамблом “Лазарица”  деца су имала прилику да се упознају са традицијом, народним ношњама и играма. Уз песму и игру, развијали су осећај за заједништво, ритам и културно наслеђе. Ова активност допринела је неговању љубави према обичајима и традицији нашег народа.</a:t>
            </a:r>
          </a:p>
          <a:p>
            <a:pPr marR="0" algn="ctr" eaLnBrk="1" hangingPunct="1"/>
            <a:endParaRPr lang="en-US" sz="2000" smtClean="0"/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857250"/>
            <a:ext cx="7215188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ubtitle 2"/>
          <p:cNvSpPr>
            <a:spLocks noGrp="1"/>
          </p:cNvSpPr>
          <p:nvPr>
            <p:ph type="subTitle" idx="1"/>
          </p:nvPr>
        </p:nvSpPr>
        <p:spPr>
          <a:xfrm>
            <a:off x="500063" y="5000625"/>
            <a:ext cx="7854950" cy="1857375"/>
          </a:xfrm>
        </p:spPr>
        <p:txBody>
          <a:bodyPr/>
          <a:lstStyle/>
          <a:p>
            <a:pPr marR="0" algn="ctr" eaLnBrk="1" hangingPunct="1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Радионица у оквиру пројекта “Некад и сад – путујемо кроз традицију”. Кроз заједничку радионицу са родитељима , деца су на креативан начин упознавала обичаје и начин живота некада. Кроз игру, израду и дружења, развијали су сарадњу, машту и поштовање према традицији. </a:t>
            </a: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928688"/>
            <a:ext cx="7215188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ubtitle 2"/>
          <p:cNvSpPr>
            <a:spLocks noGrp="1"/>
          </p:cNvSpPr>
          <p:nvPr>
            <p:ph type="subTitle" idx="1"/>
          </p:nvPr>
        </p:nvSpPr>
        <p:spPr>
          <a:xfrm>
            <a:off x="785813" y="4500563"/>
            <a:ext cx="7854950" cy="1752600"/>
          </a:xfrm>
        </p:spPr>
        <p:txBody>
          <a:bodyPr/>
          <a:lstStyle/>
          <a:p>
            <a:pPr marR="0" algn="ctr" eaLnBrk="1" hangingPunct="1"/>
            <a:endParaRPr lang="en-US" sz="2000" smtClean="0"/>
          </a:p>
          <a:p>
            <a:pPr marR="0" algn="ctr" eaLnBrk="1" hangingPunct="1"/>
            <a:endParaRPr lang="en-US" sz="2000" smtClean="0"/>
          </a:p>
          <a:p>
            <a:pPr marR="0" algn="ctr" eaLnBrk="1" hangingPunct="1"/>
            <a:endParaRPr lang="en-US" sz="2000" smtClean="0"/>
          </a:p>
          <a:p>
            <a:pPr marR="0" algn="ctr" eaLnBrk="1" hangingPunct="1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Актив медицинских сестара васпитача</a:t>
            </a:r>
          </a:p>
          <a:p>
            <a:pPr marR="0" algn="ctr" eaLnBrk="1" hangingPunct="1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Заједница учења 1.и 2.</a:t>
            </a:r>
          </a:p>
        </p:txBody>
      </p:sp>
      <p:pic>
        <p:nvPicPr>
          <p:cNvPr id="4" name="Čuvar mesta za sadržaj 4">
            <a:extLst>
              <a:ext uri="{FF2B5EF4-FFF2-40B4-BE49-F238E27FC236}"/>
            </a:extLst>
          </p:cNvPr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00035" y="928671"/>
            <a:ext cx="3714776" cy="4663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Google Shape;244;g3d96edaa5bf_0_11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8" y="1000125"/>
            <a:ext cx="40925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5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5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18435" name="TextBox 3"/>
          <p:cNvSpPr txBox="1">
            <a:spLocks noChangeArrowheads="1"/>
          </p:cNvSpPr>
          <p:nvPr/>
        </p:nvSpPr>
        <p:spPr bwMode="auto">
          <a:xfrm>
            <a:off x="500063" y="714375"/>
            <a:ext cx="8001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GB" sz="2400">
                <a:latin typeface="Times New Roman" pitchFamily="18" charset="0"/>
              </a:rPr>
              <a:t>Заједница учења1. </a:t>
            </a:r>
            <a:r>
              <a:rPr lang="en-US" sz="240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Актив васпитача у групама деце од 3 године до укључивања у програм припреме за полазак у школу</a:t>
            </a:r>
            <a:r>
              <a:rPr lang="en-US" altLang="en-GB" sz="2400">
                <a:latin typeface="Times New Roman" pitchFamily="18" charset="0"/>
              </a:rPr>
              <a:t/>
            </a:r>
            <a:br>
              <a:rPr lang="en-US" altLang="en-GB" sz="2400">
                <a:latin typeface="Times New Roman" pitchFamily="18" charset="0"/>
              </a:rPr>
            </a:br>
            <a:r>
              <a:rPr lang="en-US" altLang="en-GB" sz="2400">
                <a:latin typeface="Times New Roman" pitchFamily="18" charset="0"/>
              </a:rPr>
              <a:t>Тема : Планирање</a:t>
            </a:r>
            <a:br>
              <a:rPr lang="en-US" altLang="en-GB" sz="2400">
                <a:latin typeface="Times New Roman" pitchFamily="18" charset="0"/>
              </a:rPr>
            </a:br>
            <a:r>
              <a:rPr lang="en-US" altLang="en-GB" sz="2400">
                <a:latin typeface="Times New Roman" pitchFamily="18" charset="0"/>
              </a:rPr>
              <a:t>Вртић “Бисери”</a:t>
            </a:r>
            <a:br>
              <a:rPr lang="en-US" altLang="en-GB" sz="2400">
                <a:latin typeface="Times New Roman" pitchFamily="18" charset="0"/>
              </a:rPr>
            </a:br>
            <a:r>
              <a:rPr lang="en-US" altLang="en-GB" sz="2400">
                <a:latin typeface="Times New Roman" pitchFamily="18" charset="0"/>
                <a:hlinkClick r:id="rId2"/>
              </a:rPr>
              <a:t>https://www.youtube.com/watch?v=9gbnqhmYjQA</a:t>
            </a:r>
            <a:r>
              <a:rPr lang="en-US" altLang="en-GB" sz="2400">
                <a:latin typeface="Times New Roman" pitchFamily="18" charset="0"/>
              </a:rPr>
              <a:t> </a:t>
            </a:r>
            <a:endParaRPr lang="en-US" sz="2400">
              <a:latin typeface="Constantia" pitchFamily="18" charset="0"/>
            </a:endParaRPr>
          </a:p>
        </p:txBody>
      </p:sp>
      <p:pic>
        <p:nvPicPr>
          <p:cNvPr id="18436" name="Content Placeholder 1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143000" y="3071813"/>
            <a:ext cx="6643688" cy="35433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Content Placeholder 3" descr="IMG_468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85813" y="1928813"/>
            <a:ext cx="7500937" cy="4714875"/>
          </a:xfrm>
        </p:spPr>
      </p:pic>
      <p:sp>
        <p:nvSpPr>
          <p:cNvPr id="19459" name="TextBox 4"/>
          <p:cNvSpPr txBox="1">
            <a:spLocks noChangeArrowheads="1"/>
          </p:cNvSpPr>
          <p:nvPr/>
        </p:nvSpPr>
        <p:spPr bwMode="auto">
          <a:xfrm>
            <a:off x="142875" y="714375"/>
            <a:ext cx="88582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>
                <a:latin typeface="Times New Roman" pitchFamily="18" charset="0"/>
                <a:cs typeface="Times New Roman" pitchFamily="18" charset="0"/>
              </a:rPr>
              <a:t>Заједница учења  васпитача вас.гр.у години пред полазак у школу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xfrm>
            <a:off x="457200" y="642938"/>
            <a:ext cx="8229600" cy="5681662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altLang="en-GB" sz="2800" smtClean="0">
                <a:latin typeface="Times New Roman" pitchFamily="18" charset="0"/>
              </a:rPr>
              <a:t>Састанак васпитача ПУ “Ната Вељковић” и стручног сарадника поводом организације  трке “Дечији осмех” у оквиру 11. крушевачког полумаратона.</a:t>
            </a:r>
            <a:br>
              <a:rPr lang="en-US" altLang="en-GB" sz="2800" smtClean="0">
                <a:latin typeface="Times New Roman" pitchFamily="18" charset="0"/>
              </a:rPr>
            </a:br>
            <a:r>
              <a:rPr lang="en-US" altLang="en-GB" sz="2800" smtClean="0">
                <a:latin typeface="Times New Roman" pitchFamily="18" charset="0"/>
                <a:hlinkClick r:id="rId2"/>
              </a:rPr>
              <a:t>https://www.youtube.com/watch?v=gwoDnZX4uYQ</a:t>
            </a:r>
            <a:r>
              <a:rPr lang="en-US" altLang="en-GB" sz="2800" smtClean="0">
                <a:latin typeface="Times New Roman" pitchFamily="18" charset="0"/>
              </a:rPr>
              <a:t> </a:t>
            </a:r>
            <a:endParaRPr lang="en-US" smtClean="0"/>
          </a:p>
        </p:txBody>
      </p:sp>
      <p:pic>
        <p:nvPicPr>
          <p:cNvPr id="20483" name="Content Placeholder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3000375"/>
            <a:ext cx="7991475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457200" y="857250"/>
            <a:ext cx="8229600" cy="5467350"/>
          </a:xfrm>
        </p:spPr>
        <p:txBody>
          <a:bodyPr/>
          <a:lstStyle/>
          <a:p>
            <a:pPr eaLnBrk="1" hangingPunct="1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Састанак координатора тимова за заштиту ...на нивоу Установе и договор о планирању  и  организацији </a:t>
            </a:r>
            <a:r>
              <a:rPr lang="en-US" sz="2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 21. дечјег ликовног салона“Васкрс у нашој кући”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smtClean="0"/>
          </a:p>
        </p:txBody>
      </p:sp>
      <p:pic>
        <p:nvPicPr>
          <p:cNvPr id="4" name="Content Placeholder 3" descr="IMG_20260403_0901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2643182"/>
            <a:ext cx="7615262" cy="3929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ubtitle 2"/>
          <p:cNvSpPr>
            <a:spLocks noGrp="1"/>
          </p:cNvSpPr>
          <p:nvPr>
            <p:ph type="subTitle" idx="1"/>
          </p:nvPr>
        </p:nvSpPr>
        <p:spPr>
          <a:xfrm>
            <a:off x="642938" y="4500563"/>
            <a:ext cx="7854950" cy="1857375"/>
          </a:xfrm>
        </p:spPr>
        <p:txBody>
          <a:bodyPr/>
          <a:lstStyle/>
          <a:p>
            <a:pPr marR="0" algn="ctr" eaLnBrk="1" hangingPunct="1"/>
            <a:endParaRPr lang="en-US" sz="2000" smtClean="0"/>
          </a:p>
          <a:p>
            <a:pPr marR="0" algn="ctr" eaLnBrk="1" hangingPunct="1"/>
            <a:endParaRPr lang="en-US" sz="2000" smtClean="0"/>
          </a:p>
          <a:p>
            <a:pPr marR="0" algn="ctr" eaLnBrk="1" hangingPunct="1"/>
            <a:r>
              <a:rPr lang="en-US" sz="2000" smtClean="0"/>
              <a:t>Поводом обележавања  Дана жена у нашем вртићу,организовали смо  дружење са колегиницама које су отишле у пензију </a:t>
            </a: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1143000"/>
            <a:ext cx="6572250" cy="389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3228</TotalTime>
  <Words>407</Words>
  <Application>Microsoft Office PowerPoint</Application>
  <PresentationFormat>On-screen Show (4:3)</PresentationFormat>
  <Paragraphs>41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Constantia</vt:lpstr>
      <vt:lpstr>Wingdings 2</vt:lpstr>
      <vt:lpstr>Times New Roman</vt:lpstr>
      <vt:lpstr>Flow</vt:lpstr>
      <vt:lpstr>Вртић “Владо Јурић”  МЕСЕЧНИ БИЛТЕН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. </vt:lpstr>
      <vt:lpstr>Slide 15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NN</cp:lastModifiedBy>
  <cp:revision>125</cp:revision>
  <dcterms:created xsi:type="dcterms:W3CDTF">2025-10-29T08:19:23Z</dcterms:created>
  <dcterms:modified xsi:type="dcterms:W3CDTF">2026-05-04T07:24:46Z</dcterms:modified>
</cp:coreProperties>
</file>