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9144000" cy="5143500" type="screen16x9"/>
  <p:notesSz cx="6858000" cy="9144000"/>
  <p:embeddedFontLst>
    <p:embeddedFont>
      <p:font typeface="Open Sans" pitchFamily="34" charset="0"/>
      <p:regular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" name="Google Shape;6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9" name="Google Shape;6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5" name="Google Shape;7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707b93ba3f423be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707b93ba3f423be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5e0408cbe750cd1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5e0408cbe750cd1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9" name="Google Shape;9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55150a00d9e14e3b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55150a00d9e14e3b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7f0a6a944495ad6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7f0a6a944495ad6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9" name="Google Shape;12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517989535f41bcc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517989535f41bcc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58641eaf071ff02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158641eaf071ff02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0" name="Google Shape;17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4de61e360ca06994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0" name="Google Shape;190;g4de61e360ca06994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4b135628865e0b3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4b135628865e0b3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17989535f41bcc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517989535f41bcc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5" name="Google Shape;22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3" name="Google Shape;233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58dd5bbec9eff82f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58dd5bbec9eff82f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43c6e02394dbc068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43c6e02394dbc068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43c6e02394dbc068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43c6e02394dbc068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3" name="Google Shape;27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3255f2ce134cc681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3255f2ce134cc681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15a464a62b0ac0ad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15a464a62b0ac0ad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3f034c3cb2378e4c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3f034c3cb2378e4c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7" name="Google Shape;30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5" name="Google Shape;31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531c0c28a61ef8ad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531c0c28a61ef8ad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c4f3cbd3a883889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c4f3cbd3a883889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7592d43c851517b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" name="Google Shape;341;g7592d43c851517b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549c0d833683bbc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549c0d833683bbc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0" name="Google Shape;370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70cde6cdfbf70e7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" name="Google Shape;376;g70cde6cdfbf70e7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5" name="Google Shape;385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4" name="Google Shape;394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43c6e02394dbc068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43c6e02394dbc068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2615acbed3793cc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9" name="Google Shape;409;g2615acbed3793cc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744013" y="756700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1" name="Google Shape;11;p2"/>
          <p:cNvSpPr/>
          <p:nvPr/>
        </p:nvSpPr>
        <p:spPr>
          <a:xfrm rot="10800000">
            <a:off x="5318350" y="32667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044700" y="1444255"/>
            <a:ext cx="3054600" cy="153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044700" y="3116580"/>
            <a:ext cx="3054600" cy="70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flipH="1">
            <a:off x="7595938" y="4602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7" name="Google Shape;17;p3"/>
          <p:cNvSpPr/>
          <p:nvPr/>
        </p:nvSpPr>
        <p:spPr>
          <a:xfrm rot="10800000" flipH="1">
            <a:off x="466425" y="35583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773700" y="1806450"/>
            <a:ext cx="7596600" cy="153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1"/>
          </p:nvPr>
        </p:nvSpPr>
        <p:spPr>
          <a:xfrm>
            <a:off x="311700" y="1225225"/>
            <a:ext cx="3999900" cy="3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2"/>
          </p:nvPr>
        </p:nvSpPr>
        <p:spPr>
          <a:xfrm>
            <a:off x="4832400" y="1225225"/>
            <a:ext cx="3999900" cy="3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311700" y="1399400"/>
            <a:ext cx="2808000" cy="278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5878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3" name="Google Shape;43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" name="Google Shape;44;p9"/>
          <p:cNvSpPr txBox="1">
            <a:spLocks noGrp="1"/>
          </p:cNvSpPr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319500" y="42189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title" hasCustomPrompt="1"/>
          </p:nvPr>
        </p:nvSpPr>
        <p:spPr>
          <a:xfrm>
            <a:off x="311700" y="957125"/>
            <a:ext cx="8520600" cy="212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1"/>
          </p:nvPr>
        </p:nvSpPr>
        <p:spPr>
          <a:xfrm>
            <a:off x="311700" y="3162000"/>
            <a:ext cx="85206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luxe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●"/>
              <a:defRPr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lnSpcReduction="10000"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jpeg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4.jpeg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485000" cy="15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Месечни билтен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" name="Google Shape;63;p13"/>
          <p:cNvSpPr txBox="1">
            <a:spLocks noGrp="1"/>
          </p:cNvSpPr>
          <p:nvPr>
            <p:ph type="subTitle" idx="1"/>
          </p:nvPr>
        </p:nvSpPr>
        <p:spPr>
          <a:xfrm rot="576" flipH="1">
            <a:off x="732349" y="4217406"/>
            <a:ext cx="3578400" cy="4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7500"/>
              <a:buNone/>
            </a:pPr>
            <a:r>
              <a:rPr lang="en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Март 2026.</a:t>
            </a:r>
            <a:endParaRPr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1189970" y="2604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Вртић “Голуб мира”</a:t>
            </a:r>
            <a:endParaRPr sz="1800" b="0" i="0" u="none" strike="noStrike" cap="none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" name="Google Shape;6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0500" y="1038500"/>
            <a:ext cx="4088699" cy="306652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3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/>
          </p:nvPr>
        </p:nvSpPr>
        <p:spPr>
          <a:xfrm>
            <a:off x="4961000" y="942775"/>
            <a:ext cx="8034300" cy="12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Пројекти у вртићу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2" name="Google Shape;72;p14"/>
          <p:cNvSpPr txBox="1"/>
          <p:nvPr/>
        </p:nvSpPr>
        <p:spPr>
          <a:xfrm>
            <a:off x="634860" y="362998"/>
            <a:ext cx="8222100" cy="44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Меда Пројекат Шта се то чује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Бубамара Пројекат Ко се то јавља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Зека Пројекат Шта све може једна обична линија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Панда Скаче лопта опа опа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Јагодица Пројекат Луткић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Пчелица Пројекат Дрво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Звездица Пројекат Ко је био Дино? 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Јабука Пројекат Зрно по зрно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Сунце Пројекат Чаробно писмо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Крушка Пројекат Шта је природа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Куца Пројекат Да ли су змије опасне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 Лептир Пројекат Мостић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Живимо и учимо заједно Јасика Пројекат Које животиње живе на нашем имању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Живимо и учимо заједно Читлук Пројекат Које животиње живе на нашем имању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Предшколски програм у полудневном трајању Јасика Пројекат Истражимо свет кроз музику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Предшколски програм у полудневном трајању Читлук Путовање једне капљице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Предшколски програм у полудневном трајању  Глободер/Мачковац Пројекат Шта све могу завесе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5"/>
          <p:cNvSpPr txBox="1">
            <a:spLocks noGrp="1"/>
          </p:cNvSpPr>
          <p:nvPr>
            <p:ph type="title"/>
          </p:nvPr>
        </p:nvSpPr>
        <p:spPr>
          <a:xfrm flipH="1">
            <a:off x="512725" y="-173900"/>
            <a:ext cx="8412000" cy="115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Како градимо односе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8" name="Google Shape;7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725" y="979300"/>
            <a:ext cx="2894550" cy="385940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5"/>
          <p:cNvSpPr txBox="1"/>
          <p:nvPr/>
        </p:nvSpPr>
        <p:spPr>
          <a:xfrm>
            <a:off x="3844325" y="2043200"/>
            <a:ext cx="47688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Васпитач гради односе личним примером.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Тоном и начином на који разговара, како решава изазовне ситуације,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како показује поштовање и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како се радује дечјем напредовању.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Научио сам да се љуљам! Бравоооо.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80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Како градимо односе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5" name="Google Shape;8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805500"/>
            <a:ext cx="4033200" cy="40332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6"/>
          <p:cNvSpPr txBox="1"/>
          <p:nvPr/>
        </p:nvSpPr>
        <p:spPr>
          <a:xfrm>
            <a:off x="-4575" y="1107516"/>
            <a:ext cx="91440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Дамјан Ристић из групе Зека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прославља победу са другарима.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Освојено прво место у каратеу.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59425" y="2560425"/>
            <a:ext cx="2327825" cy="2327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507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Како градимо односе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3" name="Google Shape;9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0800" y="823825"/>
            <a:ext cx="1645394" cy="2974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67021" y="823813"/>
            <a:ext cx="3966300" cy="297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04151" y="823825"/>
            <a:ext cx="2231048" cy="297473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7"/>
          <p:cNvSpPr txBox="1"/>
          <p:nvPr/>
        </p:nvSpPr>
        <p:spPr>
          <a:xfrm>
            <a:off x="311700" y="4082301"/>
            <a:ext cx="93831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Градимо мостове међу генерацијама. Поштујући рад и искуство старијих колега, поштујемо сами себе!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Колеге, хвала вам на постављеним темељима.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 txBox="1"/>
          <p:nvPr/>
        </p:nvSpPr>
        <p:spPr>
          <a:xfrm flipH="1">
            <a:off x="273000" y="224250"/>
            <a:ext cx="8871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300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Како заједнички развијамо програм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2" name="Google Shape;102;p18"/>
          <p:cNvSpPr txBox="1"/>
          <p:nvPr/>
        </p:nvSpPr>
        <p:spPr>
          <a:xfrm>
            <a:off x="-4576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3" name="Google Shape;10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55645" y="2244262"/>
            <a:ext cx="3108916" cy="23316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/>
          <p:cNvPicPr preferRelativeResize="0"/>
          <p:nvPr/>
        </p:nvPicPr>
        <p:blipFill rotWithShape="1">
          <a:blip r:embed="rId4">
            <a:alphaModFix/>
          </a:blip>
          <a:srcRect t="8240" b="-8240"/>
          <a:stretch/>
        </p:blipFill>
        <p:spPr>
          <a:xfrm>
            <a:off x="6598425" y="2263787"/>
            <a:ext cx="1952976" cy="2603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3012" y="2244262"/>
            <a:ext cx="1748766" cy="2331688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8"/>
          <p:cNvSpPr txBox="1"/>
          <p:nvPr/>
        </p:nvSpPr>
        <p:spPr>
          <a:xfrm>
            <a:off x="272975" y="1222775"/>
            <a:ext cx="85506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Васпитач је коистраживач,  заједно с децом  поставља питања. Васпитач подржава, не води унапред задатим путем.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Шаљемо писмо другарима у вртићу "Невен".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9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Како заједнички развијамо програм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" name="Google Shape;11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299625"/>
            <a:ext cx="2502024" cy="3336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49725" y="1299625"/>
            <a:ext cx="2502024" cy="1876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27700" y="1299626"/>
            <a:ext cx="2502024" cy="1876536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9"/>
          <p:cNvSpPr txBox="1"/>
          <p:nvPr/>
        </p:nvSpPr>
        <p:spPr>
          <a:xfrm>
            <a:off x="2949725" y="3546850"/>
            <a:ext cx="58827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Професор физичког и деца групе “Панда”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Шта све може лопта?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0"/>
          <p:cNvSpPr txBox="1">
            <a:spLocks noGrp="1"/>
          </p:cNvSpPr>
          <p:nvPr>
            <p:ph type="title"/>
          </p:nvPr>
        </p:nvSpPr>
        <p:spPr>
          <a:xfrm>
            <a:off x="0" y="-439350"/>
            <a:ext cx="9144000" cy="1586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  Подржавање учења деце кроз  игру и истраживање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1" name="Google Shape;12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643" y="1270110"/>
            <a:ext cx="2961630" cy="222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6675" y="1299750"/>
            <a:ext cx="2485988" cy="3314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08982" y="1299750"/>
            <a:ext cx="2882616" cy="2161962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0"/>
          <p:cNvSpPr txBox="1"/>
          <p:nvPr/>
        </p:nvSpPr>
        <p:spPr>
          <a:xfrm>
            <a:off x="222652" y="3818924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Графика је забавна.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5" name="Google Shape;125;p20"/>
          <p:cNvSpPr txBox="1"/>
          <p:nvPr/>
        </p:nvSpPr>
        <p:spPr>
          <a:xfrm flipH="1">
            <a:off x="2709375" y="4597123"/>
            <a:ext cx="6439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Послужите се, славимо рођендан!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20"/>
          <p:cNvSpPr txBox="1"/>
          <p:nvPr/>
        </p:nvSpPr>
        <p:spPr>
          <a:xfrm flipH="1">
            <a:off x="6108975" y="3491325"/>
            <a:ext cx="30396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Први пут у шетњи ван вртића.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Браво, Крушкице. 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1"/>
          <p:cNvSpPr txBox="1">
            <a:spLocks noGrp="1"/>
          </p:cNvSpPr>
          <p:nvPr>
            <p:ph type="title"/>
          </p:nvPr>
        </p:nvSpPr>
        <p:spPr>
          <a:xfrm>
            <a:off x="471900" y="-277102"/>
            <a:ext cx="8222100" cy="10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400" b="1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"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Актив за развојно планирање</a:t>
            </a:r>
            <a:endParaRPr sz="2400">
              <a:solidFill>
                <a:srgbClr val="FFFFFF"/>
              </a:solidFill>
            </a:endParaRPr>
          </a:p>
        </p:txBody>
      </p:sp>
      <p:sp>
        <p:nvSpPr>
          <p:cNvPr id="132" name="Google Shape;132;p21"/>
          <p:cNvSpPr txBox="1"/>
          <p:nvPr/>
        </p:nvSpPr>
        <p:spPr>
          <a:xfrm>
            <a:off x="-4575" y="200233"/>
            <a:ext cx="91440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 васпитача реализатора програма у години пред полазак у школу (ППП), различитих облика и програма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21"/>
          <p:cNvSpPr txBox="1"/>
          <p:nvPr/>
        </p:nvSpPr>
        <p:spPr>
          <a:xfrm>
            <a:off x="4575" y="1115635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Заједница 1: практичари из вртића Невен, Голуб мира, Колибри и сарадници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4" name="Google Shape;13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010828"/>
            <a:ext cx="2712524" cy="2034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17325" y="2010828"/>
            <a:ext cx="2712524" cy="2034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82250" y="2010827"/>
            <a:ext cx="2712524" cy="20344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2"/>
          <p:cNvSpPr txBox="1"/>
          <p:nvPr/>
        </p:nvSpPr>
        <p:spPr>
          <a:xfrm>
            <a:off x="4814550" y="2043200"/>
            <a:ext cx="40551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Заједничко промишљање сарадника и практичара вртића ,,Голуб мира" и ,,Невен" (полудневни облик рада)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 квалитету планирања развијања теме/пројекта.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Место сусретања: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Вртић ,,Колибри".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22"/>
          <p:cNvSpPr txBox="1"/>
          <p:nvPr/>
        </p:nvSpPr>
        <p:spPr>
          <a:xfrm>
            <a:off x="-4576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3" name="Google Shape;143;p22"/>
          <p:cNvSpPr txBox="1"/>
          <p:nvPr/>
        </p:nvSpPr>
        <p:spPr>
          <a:xfrm>
            <a:off x="-4576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44" name="Google Shape;14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7275" y="424374"/>
            <a:ext cx="4294724" cy="4294752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2"/>
          <p:cNvSpPr txBox="1"/>
          <p:nvPr/>
        </p:nvSpPr>
        <p:spPr>
          <a:xfrm>
            <a:off x="4844700" y="424325"/>
            <a:ext cx="42948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Заједница која учи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>
            <a:spLocks noGrp="1"/>
          </p:cNvSpPr>
          <p:nvPr>
            <p:ph type="title"/>
          </p:nvPr>
        </p:nvSpPr>
        <p:spPr>
          <a:xfrm>
            <a:off x="627975" y="0"/>
            <a:ext cx="85206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75000"/>
              <a:buNone/>
            </a:pPr>
            <a:r>
              <a:rPr lang="en" sz="2400" dirty="0">
                <a:latin typeface="Times New Roman"/>
                <a:ea typeface="Times New Roman"/>
                <a:cs typeface="Times New Roman"/>
                <a:sym typeface="Times New Roman"/>
              </a:rPr>
              <a:t>Актив васпитача у групама деце од 3 године до укључивања у програм припреме за школу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" name="Google Shape;152;p23"/>
          <p:cNvSpPr txBox="1"/>
          <p:nvPr/>
        </p:nvSpPr>
        <p:spPr>
          <a:xfrm>
            <a:off x="0" y="742803"/>
            <a:ext cx="914400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Заједница учења 1. Практичари вртића 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Бисери,</a:t>
            </a:r>
            <a:r>
              <a:rPr lang="sr-Cyrl-RS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Колибри,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Владо Јурић и Голуб мира и сарадници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3" name="Google Shape;15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8100" y="3064600"/>
            <a:ext cx="1935500" cy="193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02766" y="3064601"/>
            <a:ext cx="1935500" cy="1935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67449" y="3064602"/>
            <a:ext cx="1935500" cy="193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2000" y="1182775"/>
            <a:ext cx="2331670" cy="1752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802027" y="1184798"/>
            <a:ext cx="2331680" cy="17487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4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58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Актив медицинских сестара чине практичари - медицинске сестре-васпитачи и медицинске сестре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на превентивно-здравственој заштити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4"/>
          <p:cNvSpPr txBox="1"/>
          <p:nvPr/>
        </p:nvSpPr>
        <p:spPr>
          <a:xfrm>
            <a:off x="4575" y="1589091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Заједница учења 1: практичари из вртића Голуб мира, Бисери, Владо Јурић, Колибри, Лептирић, Лане, Невен и сарадници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4" name="Google Shape;16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610" y="3088175"/>
            <a:ext cx="2186040" cy="163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79752" y="3113387"/>
            <a:ext cx="2417174" cy="158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56350" y="3088174"/>
            <a:ext cx="2975951" cy="163952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4"/>
          <p:cNvSpPr txBox="1"/>
          <p:nvPr/>
        </p:nvSpPr>
        <p:spPr>
          <a:xfrm>
            <a:off x="-4575" y="2331898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Заједница учења 2: практичари из вртића Наша радост, Сунце, Пчелица, Лабуд, Звончић, Дечји клуб  и сарадници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5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69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Тим за информационо-комуникационе технологије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3" name="Google Shape;17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6814" y="1305758"/>
            <a:ext cx="3956774" cy="293215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5"/>
          <p:cNvSpPr txBox="1"/>
          <p:nvPr/>
        </p:nvSpPr>
        <p:spPr>
          <a:xfrm>
            <a:off x="4572000" y="2043176"/>
            <a:ext cx="39567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 вртић је добио донацију -штампач у боји, захваљујући колегиници Весни Топличевић, њеном брату и фирми Епсон.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6"/>
          <p:cNvSpPr txBox="1">
            <a:spLocks noGrp="1"/>
          </p:cNvSpPr>
          <p:nvPr>
            <p:ph type="title"/>
          </p:nvPr>
        </p:nvSpPr>
        <p:spPr>
          <a:xfrm>
            <a:off x="0" y="-640725"/>
            <a:ext cx="8667900" cy="158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Тим за заштиту од дискриминације, насиља, злостављања и занемаривања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-1" y="44223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Вођена игра “Залеђени обруч”</a:t>
            </a:r>
            <a:endParaRPr sz="18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1" name="Google Shape;181;p26"/>
          <p:cNvSpPr txBox="1"/>
          <p:nvPr/>
        </p:nvSpPr>
        <p:spPr>
          <a:xfrm>
            <a:off x="0" y="942675"/>
            <a:ext cx="93702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Превентивне </a:t>
            </a:r>
            <a:endParaRPr sz="24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                  активности</a:t>
            </a:r>
            <a:endParaRPr sz="24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2" name="Google Shape;182;p26"/>
          <p:cNvSpPr txBox="1"/>
          <p:nvPr/>
        </p:nvSpPr>
        <p:spPr>
          <a:xfrm>
            <a:off x="-4576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83" name="Google Shape;18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4141" y="2968950"/>
            <a:ext cx="2362924" cy="1330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73475" y="1233400"/>
            <a:ext cx="2362913" cy="315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4150" y="1232475"/>
            <a:ext cx="2362925" cy="1446682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6"/>
          <p:cNvSpPr txBox="1"/>
          <p:nvPr/>
        </p:nvSpPr>
        <p:spPr>
          <a:xfrm>
            <a:off x="5936400" y="1233400"/>
            <a:ext cx="3203100" cy="32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Превентивне активности у вртићу доприносе  грађењу позитивних односа међу децом, учењу ненасилне комуникације и развоју емпатије.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Добри односи смањују могућност конфликата и насиља.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6"/>
          <p:cNvSpPr txBox="1"/>
          <p:nvPr/>
        </p:nvSpPr>
        <p:spPr>
          <a:xfrm flipH="1">
            <a:off x="1848925" y="4588070"/>
            <a:ext cx="8343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Полигон Мост поверења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7"/>
          <p:cNvSpPr txBox="1">
            <a:spLocks noGrp="1"/>
          </p:cNvSpPr>
          <p:nvPr>
            <p:ph type="title"/>
          </p:nvPr>
        </p:nvSpPr>
        <p:spPr>
          <a:xfrm>
            <a:off x="-1" y="0"/>
            <a:ext cx="9053945" cy="976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sr-Cyrl-RS" sz="2400" dirty="0" smtClean="0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sr-Cyrl-RS" sz="2400" dirty="0" smtClean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sr-Cyrl-RS" sz="2400" dirty="0" smtClean="0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sr-Cyrl-RS" sz="2400" dirty="0" smtClean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sr-Cyrl-RS" sz="2400" dirty="0" smtClean="0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sr-Cyrl-RS" sz="2400" dirty="0" smtClean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" sz="2400" dirty="0" smtClean="0">
                <a:latin typeface="Times New Roman"/>
                <a:ea typeface="Times New Roman"/>
                <a:cs typeface="Times New Roman"/>
                <a:sym typeface="Times New Roman"/>
              </a:rPr>
              <a:t>Тим </a:t>
            </a:r>
            <a:r>
              <a:rPr lang="en" sz="2400" dirty="0">
                <a:latin typeface="Times New Roman"/>
                <a:ea typeface="Times New Roman"/>
                <a:cs typeface="Times New Roman"/>
                <a:sym typeface="Times New Roman"/>
              </a:rPr>
              <a:t>за заштиту од дискриминације, насиља, злостављања и </a:t>
            </a:r>
            <a:r>
              <a:rPr lang="en" sz="2400" dirty="0" smtClean="0">
                <a:latin typeface="Times New Roman"/>
                <a:ea typeface="Times New Roman"/>
                <a:cs typeface="Times New Roman"/>
                <a:sym typeface="Times New Roman"/>
              </a:rPr>
              <a:t>занемаривања</a:t>
            </a:r>
            <a:r>
              <a:rPr lang="sr-Cyrl-RS" sz="2400" dirty="0" smtClean="0">
                <a:latin typeface="Times New Roman"/>
                <a:ea typeface="Times New Roman"/>
                <a:cs typeface="Times New Roman"/>
                <a:sym typeface="Times New Roman"/>
              </a:rPr>
              <a:t>, састанак координатора тимова на нивоу Установе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7"/>
          <p:cNvSpPr txBox="1"/>
          <p:nvPr/>
        </p:nvSpPr>
        <p:spPr>
          <a:xfrm>
            <a:off x="-1" y="44223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Вођена игра “Залеђени обруч”</a:t>
            </a:r>
            <a:endParaRPr sz="18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5" name="Google Shape;195;p27"/>
          <p:cNvSpPr txBox="1"/>
          <p:nvPr/>
        </p:nvSpPr>
        <p:spPr>
          <a:xfrm>
            <a:off x="-4576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96" name="Google Shape;196;p27"/>
          <p:cNvSpPr txBox="1"/>
          <p:nvPr/>
        </p:nvSpPr>
        <p:spPr>
          <a:xfrm>
            <a:off x="4575" y="2757055"/>
            <a:ext cx="3930116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Умрежавање </a:t>
            </a: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тимова 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Ментор </a:t>
            </a: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приправник, 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</a:t>
            </a:r>
            <a:r>
              <a:rPr lang="sr-Cyrl-RS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координатора </a:t>
            </a:r>
            <a:r>
              <a:rPr lang="sr-Cyrl-RS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тима 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</a:t>
            </a: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заштиту деце 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поводом </a:t>
            </a: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договора око организације 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21</a:t>
            </a: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дечјег ликовног </a:t>
            </a:r>
            <a:r>
              <a:rPr lang="en" sz="1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салона“Васкрс </a:t>
            </a:r>
            <a:r>
              <a:rPr lang="en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нашој кући”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7" name="Google Shape;19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93128" y="3124200"/>
            <a:ext cx="4759034" cy="1894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0260403_09015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6255" y="1046018"/>
            <a:ext cx="4662055" cy="2036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8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Times New Roman"/>
                <a:ea typeface="Times New Roman"/>
                <a:cs typeface="Times New Roman"/>
                <a:sym typeface="Times New Roman"/>
              </a:rPr>
              <a:t>Тим за инклузивно образовање и додатну подршку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3" name="Google Shape;20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299625"/>
            <a:ext cx="3603552" cy="2708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08352" y="1299625"/>
            <a:ext cx="4921965" cy="3691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9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>
                <a:latin typeface="Times New Roman"/>
                <a:ea typeface="Times New Roman"/>
                <a:cs typeface="Times New Roman"/>
                <a:sym typeface="Times New Roman"/>
              </a:rPr>
              <a:t> Еко тим и заједница која учи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0" name="Google Shape;21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299625"/>
            <a:ext cx="2889730" cy="2167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55975" y="1299625"/>
            <a:ext cx="1625482" cy="216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42580" y="1299625"/>
            <a:ext cx="2889720" cy="2167290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9"/>
          <p:cNvSpPr txBox="1"/>
          <p:nvPr/>
        </p:nvSpPr>
        <p:spPr>
          <a:xfrm flipH="1">
            <a:off x="0" y="3619325"/>
            <a:ext cx="91440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Приказ књиге Еко песмарица, аутори музике Ђорђе Орловић, Драгана Филимоновић ; аутор текста Боро Мајданац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Дискусија о могућим начинима коришћења ове књиге као повода, извора сазнања или у планираним ситуацијама учења у актуелним пријектима. 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0"/>
          <p:cNvSpPr txBox="1">
            <a:spLocks noGrp="1"/>
          </p:cNvSpPr>
          <p:nvPr>
            <p:ph type="title"/>
          </p:nvPr>
        </p:nvSpPr>
        <p:spPr>
          <a:xfrm>
            <a:off x="311700" y="-347825"/>
            <a:ext cx="8520600" cy="119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Стручно усавршавање и професионални развој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9" name="Google Shape;219;p30"/>
          <p:cNvPicPr preferRelativeResize="0"/>
          <p:nvPr/>
        </p:nvPicPr>
        <p:blipFill rotWithShape="1">
          <a:blip r:embed="rId3">
            <a:alphaModFix/>
          </a:blip>
          <a:srcRect r="14886" b="8248"/>
          <a:stretch/>
        </p:blipFill>
        <p:spPr>
          <a:xfrm>
            <a:off x="152400" y="998875"/>
            <a:ext cx="2355577" cy="338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0612" y="1002750"/>
            <a:ext cx="2539177" cy="3377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52422" y="998875"/>
            <a:ext cx="2539177" cy="338557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30"/>
          <p:cNvSpPr txBox="1"/>
          <p:nvPr/>
        </p:nvSpPr>
        <p:spPr>
          <a:xfrm flipH="1">
            <a:off x="311700" y="4380823"/>
            <a:ext cx="88323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Део практичара нашег вртића похађао је акредитовану обуку “Вртић – место интегрисаног учења у инспиративном простору” у ЦСУ Крушевац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1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7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Стручно усавршавање и професионални развој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8" name="Google Shape;228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8200" y="948600"/>
            <a:ext cx="2379375" cy="317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82975" y="948600"/>
            <a:ext cx="4230024" cy="317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31"/>
          <p:cNvSpPr txBox="1"/>
          <p:nvPr/>
        </p:nvSpPr>
        <p:spPr>
          <a:xfrm rot="790" flipH="1">
            <a:off x="-24900" y="4122136"/>
            <a:ext cx="91440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Део практичара нашег вртића бавио се током акредитоване обуке јачањем капацитета за подршку учењу деце кроз игру и истраживање кроз креирање и примену модела – Концептуални свет игре.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2"/>
          <p:cNvSpPr txBox="1"/>
          <p:nvPr/>
        </p:nvSpPr>
        <p:spPr>
          <a:xfrm>
            <a:off x="704800" y="2918925"/>
            <a:ext cx="79782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Завод за унапређивање образовања и васпитања реализоваo je обуку Менторски рад са приправницима у предшколским установама. Овом приликом позив за присуство на обуци упућен је Ивани Маринковић, Ивани Одовић, Александри Тепавчевић и Јелени Јевтић.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6" name="Google Shape;236;p32"/>
          <p:cNvSpPr txBox="1"/>
          <p:nvPr/>
        </p:nvSpPr>
        <p:spPr>
          <a:xfrm>
            <a:off x="370700" y="302050"/>
            <a:ext cx="87687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Стручно усавршавање и професионални развој</a:t>
            </a:r>
            <a:endParaRPr/>
          </a:p>
        </p:txBody>
      </p:sp>
      <p:pic>
        <p:nvPicPr>
          <p:cNvPr id="237" name="Google Shape;23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52313" y="1078750"/>
            <a:ext cx="2447913" cy="1840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95532" y="1078749"/>
            <a:ext cx="1380120" cy="1840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76905" y="965500"/>
            <a:ext cx="1380126" cy="1840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3"/>
          <p:cNvSpPr txBox="1">
            <a:spLocks noGrp="1"/>
          </p:cNvSpPr>
          <p:nvPr>
            <p:ph type="title"/>
          </p:nvPr>
        </p:nvSpPr>
        <p:spPr>
          <a:xfrm>
            <a:off x="2187600" y="286975"/>
            <a:ext cx="6666000" cy="74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Професионална заједница 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                   учења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5" name="Google Shape;24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72950" y="685115"/>
            <a:ext cx="1906400" cy="652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3" y="315923"/>
            <a:ext cx="1408200" cy="135285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33"/>
          <p:cNvSpPr txBox="1"/>
          <p:nvPr/>
        </p:nvSpPr>
        <p:spPr>
          <a:xfrm flipH="1">
            <a:off x="357000" y="3948525"/>
            <a:ext cx="87870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Рефлексија увида стручних сарадника/ сарадника и практичара вртића  “Голуб мира" и “Звончић”, након хоризонталне размене са колегама из Бруса.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8" name="Google Shape;248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7000" y="1838675"/>
            <a:ext cx="2586600" cy="193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78700" y="1838675"/>
            <a:ext cx="2586600" cy="193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200400" y="1851000"/>
            <a:ext cx="2553700" cy="1915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4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34"/>
          <p:cNvSpPr txBox="1"/>
          <p:nvPr/>
        </p:nvSpPr>
        <p:spPr>
          <a:xfrm>
            <a:off x="153375" y="3891495"/>
            <a:ext cx="88464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Састанак фокус-тимова вртића ,,Голуб мира" и ,,Невен" на коме су разматрани наредни поступци у процесу припреме хоризонталне размене са практичарима из Бруса и Александровца.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7" name="Google Shape;257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59563" y="762663"/>
            <a:ext cx="3024876" cy="3024876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34"/>
          <p:cNvSpPr txBox="1"/>
          <p:nvPr/>
        </p:nvSpPr>
        <p:spPr>
          <a:xfrm>
            <a:off x="1272300" y="-25"/>
            <a:ext cx="7876500" cy="92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Професионална заједница учења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9" name="Google Shape;259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8664" y="762673"/>
            <a:ext cx="1408200" cy="1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72950" y="781126"/>
            <a:ext cx="1906400" cy="6523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5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5"/>
          <p:cNvSpPr txBox="1"/>
          <p:nvPr/>
        </p:nvSpPr>
        <p:spPr>
          <a:xfrm>
            <a:off x="153375" y="3891499"/>
            <a:ext cx="91440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Састанак  практичара вртића ,,Голуб мира" и ,,Невен" и стручних сарадникана/ сарадника  на коме смо размењивали увиде у процесу припреме хоризонталне размене са практичарима из Бруса и Александровца. Сваки део је важан!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5"/>
          <p:cNvSpPr txBox="1"/>
          <p:nvPr/>
        </p:nvSpPr>
        <p:spPr>
          <a:xfrm>
            <a:off x="1272300" y="-25"/>
            <a:ext cx="7876500" cy="92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Професионална заједница учења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8" name="Google Shape;268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8664" y="762673"/>
            <a:ext cx="1408200" cy="1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72950" y="781126"/>
            <a:ext cx="1906400" cy="652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80539" y="984149"/>
            <a:ext cx="5058724" cy="28486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6"/>
          <p:cNvSpPr txBox="1">
            <a:spLocks noGrp="1"/>
          </p:cNvSpPr>
          <p:nvPr>
            <p:ph type="body" idx="1"/>
          </p:nvPr>
        </p:nvSpPr>
        <p:spPr>
          <a:xfrm flipH="1">
            <a:off x="152400" y="226350"/>
            <a:ext cx="5696700" cy="6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Клуб љубитеља лопте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36"/>
          <p:cNvSpPr txBox="1"/>
          <p:nvPr/>
        </p:nvSpPr>
        <p:spPr>
          <a:xfrm flipH="1">
            <a:off x="0" y="4500501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77" name="Google Shape;277;p36"/>
          <p:cNvSpPr txBox="1"/>
          <p:nvPr/>
        </p:nvSpPr>
        <p:spPr>
          <a:xfrm>
            <a:off x="2" y="45005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Радмила Ристић и Јелена Радивојевић, реализаторке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78" name="Google Shape;278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893550"/>
            <a:ext cx="2003499" cy="2671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46865" y="893563"/>
            <a:ext cx="2003499" cy="2671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893550"/>
            <a:ext cx="2003499" cy="2671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97125" y="893563"/>
            <a:ext cx="2003499" cy="267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7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1240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>
                <a:latin typeface="Times New Roman"/>
                <a:ea typeface="Times New Roman"/>
                <a:cs typeface="Times New Roman"/>
                <a:sym typeface="Times New Roman"/>
              </a:rPr>
              <a:t>Клуб љубитеља лопте</a:t>
            </a:r>
            <a:endParaRPr sz="3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37"/>
          <p:cNvSpPr txBox="1"/>
          <p:nvPr/>
        </p:nvSpPr>
        <p:spPr>
          <a:xfrm flipH="1">
            <a:off x="0" y="4430203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Љиљана Марић и Милена Перић, реализаторке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88" name="Google Shape;288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00" y="1022049"/>
            <a:ext cx="3355232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599138"/>
            <a:ext cx="4211600" cy="1945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5700" y="2726125"/>
            <a:ext cx="3355224" cy="15497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8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Клуб љубитеља лопте</a:t>
            </a:r>
            <a:endParaRPr sz="33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6" name="Google Shape;296;p38"/>
          <p:cNvSpPr txBox="1"/>
          <p:nvPr/>
        </p:nvSpPr>
        <p:spPr>
          <a:xfrm>
            <a:off x="311702" y="440472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Милијана Вучетић и Гордана Милићевић, реализаторке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7" name="Google Shape;297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07275" y="657650"/>
            <a:ext cx="4366050" cy="382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9"/>
          <p:cNvSpPr txBox="1">
            <a:spLocks noGrp="1"/>
          </p:cNvSpPr>
          <p:nvPr>
            <p:ph type="title"/>
          </p:nvPr>
        </p:nvSpPr>
        <p:spPr>
          <a:xfrm>
            <a:off x="311700" y="201375"/>
            <a:ext cx="8520600" cy="119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Клуб љубитеља 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науке и уметности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9"/>
          <p:cNvSpPr txBox="1"/>
          <p:nvPr/>
        </p:nvSpPr>
        <p:spPr>
          <a:xfrm>
            <a:off x="0" y="4261349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Агата Вребац и 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Александра Јевтић, реализаторке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04" name="Google Shape;30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35525" y="151400"/>
            <a:ext cx="4596774" cy="483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0"/>
          <p:cNvSpPr txBox="1">
            <a:spLocks noGrp="1"/>
          </p:cNvSpPr>
          <p:nvPr>
            <p:ph type="title"/>
          </p:nvPr>
        </p:nvSpPr>
        <p:spPr>
          <a:xfrm>
            <a:off x="338675" y="98725"/>
            <a:ext cx="9980700" cy="6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3000">
                <a:latin typeface="Times New Roman"/>
                <a:ea typeface="Times New Roman"/>
                <a:cs typeface="Times New Roman"/>
                <a:sym typeface="Times New Roman"/>
              </a:rPr>
              <a:t>Промене у простору</a:t>
            </a:r>
            <a:endParaRPr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0" name="Google Shape;310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9211" y="777625"/>
            <a:ext cx="3102957" cy="4137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12545" y="777625"/>
            <a:ext cx="4243630" cy="3182723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40"/>
          <p:cNvSpPr txBox="1"/>
          <p:nvPr/>
        </p:nvSpPr>
        <p:spPr>
          <a:xfrm>
            <a:off x="4112613" y="4036550"/>
            <a:ext cx="42435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Завршетак климатизације свих просторија вртића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1"/>
          <p:cNvSpPr txBox="1"/>
          <p:nvPr/>
        </p:nvSpPr>
        <p:spPr>
          <a:xfrm>
            <a:off x="3" y="6"/>
            <a:ext cx="91440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Промене у простору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8" name="Google Shape;318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985" y="550206"/>
            <a:ext cx="3216367" cy="4288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9946" y="550206"/>
            <a:ext cx="3216368" cy="4288490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41"/>
          <p:cNvSpPr txBox="1"/>
          <p:nvPr/>
        </p:nvSpPr>
        <p:spPr>
          <a:xfrm>
            <a:off x="3766324" y="3852612"/>
            <a:ext cx="9144000" cy="12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🐶</a:t>
            </a:r>
            <a:endParaRPr sz="72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21" name="Google Shape;321;p41"/>
          <p:cNvSpPr txBox="1"/>
          <p:nvPr/>
        </p:nvSpPr>
        <p:spPr>
          <a:xfrm>
            <a:off x="3766324" y="3388812"/>
            <a:ext cx="9144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Група</a:t>
            </a:r>
            <a:endParaRPr sz="3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2"/>
          <p:cNvSpPr txBox="1">
            <a:spLocks noGrp="1"/>
          </p:cNvSpPr>
          <p:nvPr>
            <p:ph type="title"/>
          </p:nvPr>
        </p:nvSpPr>
        <p:spPr>
          <a:xfrm>
            <a:off x="311700" y="681881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Times New Roman"/>
                <a:ea typeface="Times New Roman"/>
                <a:cs typeface="Times New Roman"/>
                <a:sym typeface="Times New Roman"/>
              </a:rPr>
              <a:t>Заштита животне средине – екокоординатори и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Times New Roman"/>
                <a:ea typeface="Times New Roman"/>
                <a:cs typeface="Times New Roman"/>
                <a:sym typeface="Times New Roman"/>
              </a:rPr>
              <a:t>мобилни координатори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7" name="Google Shape;327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069" y="1513164"/>
            <a:ext cx="3847530" cy="28856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10477" y="1513176"/>
            <a:ext cx="2885625" cy="2885625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42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30" name="Google Shape;330;p42"/>
          <p:cNvSpPr txBox="1"/>
          <p:nvPr/>
        </p:nvSpPr>
        <p:spPr>
          <a:xfrm rot="943">
            <a:off x="1487400" y="4399850"/>
            <a:ext cx="76566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Овог месеца је прикупљено 6 килограма чепова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43"/>
          <p:cNvSpPr txBox="1">
            <a:spLocks noGrp="1"/>
          </p:cNvSpPr>
          <p:nvPr>
            <p:ph type="title"/>
          </p:nvPr>
        </p:nvSpPr>
        <p:spPr>
          <a:xfrm rot="1205">
            <a:off x="249325" y="246878"/>
            <a:ext cx="7700400" cy="54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Излет у Рибарску Бању  -  вртић “Јеленко”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6" name="Google Shape;336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4454" y="948725"/>
            <a:ext cx="2639301" cy="3519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24433" y="948728"/>
            <a:ext cx="2470844" cy="1853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25975" y="948725"/>
            <a:ext cx="2639301" cy="35190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44"/>
          <p:cNvSpPr txBox="1">
            <a:spLocks noGrp="1"/>
          </p:cNvSpPr>
          <p:nvPr>
            <p:ph type="title"/>
          </p:nvPr>
        </p:nvSpPr>
        <p:spPr>
          <a:xfrm>
            <a:off x="311700" y="11447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Читлук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4" name="Google Shape;344;p44"/>
          <p:cNvSpPr txBox="1"/>
          <p:nvPr/>
        </p:nvSpPr>
        <p:spPr>
          <a:xfrm>
            <a:off x="-4575" y="604100"/>
            <a:ext cx="5267700" cy="464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Кроз пројекат „Путовање једне капљице“, деца су истраживала кружење воде у природи, а заједничким снагама са родитељима васпитна група „Совице“ обогатила је просторну целину аутентичним и рециклираним материјалима. Ова интерактивна поставка постала је жариште истраживачких игара, где деца кроз непосредно искуство са пумпама и макетама развијају сазнајне драгоцености и еколошку свест. Оваквим обликовањем средине, вртић се трансформише у инспиративни простор који прати дечју радозналост и подстиче заједничко учешће у процесу откривања света.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45" name="Google Shape;345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72500" y="604100"/>
            <a:ext cx="2959799" cy="2219849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44"/>
          <p:cNvSpPr txBox="1"/>
          <p:nvPr/>
        </p:nvSpPr>
        <p:spPr>
          <a:xfrm>
            <a:off x="-4576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47" name="Google Shape;347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72500" y="2823950"/>
            <a:ext cx="2959799" cy="22198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45"/>
          <p:cNvSpPr txBox="1"/>
          <p:nvPr/>
        </p:nvSpPr>
        <p:spPr>
          <a:xfrm>
            <a:off x="1039" y="463902"/>
            <a:ext cx="2076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3" name="Google Shape;353;p45"/>
          <p:cNvSpPr txBox="1"/>
          <p:nvPr/>
        </p:nvSpPr>
        <p:spPr>
          <a:xfrm>
            <a:off x="46829" y="2262360"/>
            <a:ext cx="4722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4" name="Google Shape;354;p45"/>
          <p:cNvSpPr txBox="1"/>
          <p:nvPr/>
        </p:nvSpPr>
        <p:spPr>
          <a:xfrm>
            <a:off x="4768825" y="4547550"/>
            <a:ext cx="3847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5" name="Google Shape;355;p45"/>
          <p:cNvSpPr txBox="1"/>
          <p:nvPr/>
        </p:nvSpPr>
        <p:spPr>
          <a:xfrm>
            <a:off x="-4575" y="927700"/>
            <a:ext cx="4576500" cy="40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оквиру пројекта, деца су кроз искуствено учење учествовала у симболичкој игри „муже краве“, истражујући процес на моделу. Кроз заједничку игру, уз подршку васпитача који је пратио и усмеравао, развијају социјалне вештине и сарадњу. Упознајемо се са домаћим животињама, подстичемо радозналост, истраживачки дух и активно учешће, уз уважавање дечијих иницијатива и оснаживање њихове самосталности.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45"/>
          <p:cNvSpPr txBox="1"/>
          <p:nvPr/>
        </p:nvSpPr>
        <p:spPr>
          <a:xfrm rot="338" flipH="1">
            <a:off x="4600" y="530"/>
            <a:ext cx="9144000" cy="156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Учимо и живимо заједно    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Јасика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7" name="Google Shape;357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77924" y="212545"/>
            <a:ext cx="3229016" cy="235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34733" y="2890978"/>
            <a:ext cx="1806348" cy="1806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50150" y="2890975"/>
            <a:ext cx="1806352" cy="18063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6"/>
          <p:cNvSpPr txBox="1">
            <a:spLocks noGrp="1"/>
          </p:cNvSpPr>
          <p:nvPr>
            <p:ph type="title"/>
          </p:nvPr>
        </p:nvSpPr>
        <p:spPr>
          <a:xfrm>
            <a:off x="265500" y="329700"/>
            <a:ext cx="4045200" cy="1830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46"/>
          <p:cNvSpPr txBox="1"/>
          <p:nvPr/>
        </p:nvSpPr>
        <p:spPr>
          <a:xfrm>
            <a:off x="4575" y="-18"/>
            <a:ext cx="9144000" cy="12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Живимо и учимо заједно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Читлук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46"/>
          <p:cNvSpPr txBox="1"/>
          <p:nvPr/>
        </p:nvSpPr>
        <p:spPr>
          <a:xfrm>
            <a:off x="4350" y="1281275"/>
            <a:ext cx="4567500" cy="35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оквиру активности усмерених на повезивање са локалном заједницом, деца из групе „Живимо и учимо заједно“ боравила су у јавном простору – паркићу и на теренима за мали фудбал.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Кроз непосредно искуство и игру, развијамо  социјалне компетенције, осећај припадности и одговорности према заједничким просторима.  Подстичемо  активно укључивање у живот локалне заједнице.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7" name="Google Shape;367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9691" y="273519"/>
            <a:ext cx="3559350" cy="474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47"/>
          <p:cNvSpPr txBox="1">
            <a:spLocks noGrp="1"/>
          </p:cNvSpPr>
          <p:nvPr>
            <p:ph type="title"/>
          </p:nvPr>
        </p:nvSpPr>
        <p:spPr>
          <a:xfrm>
            <a:off x="0" y="2"/>
            <a:ext cx="8826600" cy="8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Глободер/Мачковац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3" name="Google Shape;373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4596" y="837602"/>
            <a:ext cx="5334796" cy="40010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8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38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Јасика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9" name="Google Shape;379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089250"/>
            <a:ext cx="2899426" cy="3915899"/>
          </a:xfrm>
          <a:prstGeom prst="rect">
            <a:avLst/>
          </a:prstGeom>
          <a:noFill/>
          <a:ln>
            <a:noFill/>
          </a:ln>
        </p:spPr>
      </p:pic>
      <p:sp>
        <p:nvSpPr>
          <p:cNvPr id="380" name="Google Shape;380;p48"/>
          <p:cNvSpPr txBox="1"/>
          <p:nvPr/>
        </p:nvSpPr>
        <p:spPr>
          <a:xfrm flipH="1">
            <a:off x="3482775" y="1089258"/>
            <a:ext cx="56568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Сарадња са ОШ “С. Бинички”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48"/>
          <p:cNvSpPr txBox="1"/>
          <p:nvPr/>
        </p:nvSpPr>
        <p:spPr>
          <a:xfrm>
            <a:off x="3482775" y="1553050"/>
            <a:ext cx="45906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Транзиција деце из вртића у школу олакшана је континуираном сарадњом и планираним заједничким активностима.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2" name="Google Shape;382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06044" y="3020000"/>
            <a:ext cx="3526254" cy="198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49"/>
          <p:cNvSpPr txBox="1"/>
          <p:nvPr/>
        </p:nvSpPr>
        <p:spPr>
          <a:xfrm>
            <a:off x="4575" y="-28"/>
            <a:ext cx="91440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Сарадња са О</a:t>
            </a:r>
            <a:r>
              <a:rPr lang="en" sz="2400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 “Д. Обрадовић” и </a:t>
            </a:r>
            <a:r>
              <a:rPr lang="en" sz="2400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ОШ “Свети Сава”</a:t>
            </a:r>
            <a:endParaRPr sz="2400" i="0" u="none" strike="noStrike" cap="none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i="0" u="none" strike="noStrike" cap="none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8" name="Google Shape;388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616" y="915875"/>
            <a:ext cx="2845474" cy="402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48319" y="915875"/>
            <a:ext cx="4639048" cy="2087575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49"/>
          <p:cNvSpPr txBox="1"/>
          <p:nvPr/>
        </p:nvSpPr>
        <p:spPr>
          <a:xfrm>
            <a:off x="3648325" y="3064925"/>
            <a:ext cx="15831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Трибина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Упис деце у 1. разред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1" name="Google Shape;391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31302" y="3363597"/>
            <a:ext cx="3056224" cy="1375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50"/>
          <p:cNvSpPr txBox="1">
            <a:spLocks noGrp="1"/>
          </p:cNvSpPr>
          <p:nvPr>
            <p:ph type="title"/>
          </p:nvPr>
        </p:nvSpPr>
        <p:spPr>
          <a:xfrm>
            <a:off x="471900" y="0"/>
            <a:ext cx="8222100" cy="7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Видљивост у локалној заједници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7" name="Google Shape;397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750600"/>
            <a:ext cx="3066075" cy="4088100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50"/>
          <p:cNvSpPr txBox="1"/>
          <p:nvPr/>
        </p:nvSpPr>
        <p:spPr>
          <a:xfrm>
            <a:off x="3944999" y="2043200"/>
            <a:ext cx="5194500" cy="29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Када нас драге комшије обрадују и донесу цвеће за вртићке просторе знамо да се квалитетно граде партнерски односи између вртића и локалне заједнице.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Прија нам када се чланови локалне заједнице  укључују у унапређење окружења у ком бораве деца.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Хвала вам на дивном гесту.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51"/>
          <p:cNvSpPr txBox="1">
            <a:spLocks noGrp="1"/>
          </p:cNvSpPr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Вртић заувек у срцу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4" name="Google Shape;404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775" y="1482699"/>
            <a:ext cx="3905530" cy="292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26800" y="1482700"/>
            <a:ext cx="3905500" cy="2929125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51"/>
          <p:cNvSpPr txBox="1"/>
          <p:nvPr/>
        </p:nvSpPr>
        <p:spPr>
          <a:xfrm>
            <a:off x="311700" y="4411819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Ђак првак Ана поклонила је млађим другарима дидактичке игре.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52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79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Times New Roman"/>
                <a:ea typeface="Times New Roman"/>
                <a:cs typeface="Times New Roman"/>
                <a:sym typeface="Times New Roman"/>
              </a:rPr>
              <a:t>Плешимо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2" name="Google Shape;412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533225"/>
            <a:ext cx="2607351" cy="3476452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p52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14" name="Google Shape;414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73407" y="2659412"/>
            <a:ext cx="3108916" cy="23316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63797" y="790450"/>
            <a:ext cx="1940174" cy="4200648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52"/>
          <p:cNvSpPr txBox="1"/>
          <p:nvPr/>
        </p:nvSpPr>
        <p:spPr>
          <a:xfrm>
            <a:off x="311700" y="790425"/>
            <a:ext cx="88368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Деца, родитељи, практичари и инструкторка плеса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Донаторска приредба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53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1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latin typeface="Times New Roman"/>
                <a:ea typeface="Times New Roman"/>
                <a:cs typeface="Times New Roman"/>
                <a:sym typeface="Times New Roman"/>
              </a:rPr>
              <a:t>Учешће у акцијама које покреће локална заједница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53"/>
          <p:cNvSpPr txBox="1"/>
          <p:nvPr/>
        </p:nvSpPr>
        <p:spPr>
          <a:xfrm>
            <a:off x="4577" y="204321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i="0" u="none" strike="noStrike" cap="none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3" name="Google Shape;423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965698"/>
            <a:ext cx="1541300" cy="1541300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53"/>
          <p:cNvSpPr txBox="1"/>
          <p:nvPr/>
        </p:nvSpPr>
        <p:spPr>
          <a:xfrm>
            <a:off x="4575" y="4413804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 нашег вртића у трци Дечији осмех учествовало је 43 деце са породицама и васпитачима.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5" name="Google Shape;425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08685" y="2043199"/>
            <a:ext cx="2857500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6400" y="933350"/>
            <a:ext cx="1875900" cy="327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5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1700" y="2659412"/>
            <a:ext cx="2406748" cy="16019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uxe">
  <a:themeElements>
    <a:clrScheme name="Luxe">
      <a:dk1>
        <a:srgbClr val="000000"/>
      </a:dk1>
      <a:lt1>
        <a:srgbClr val="FFFFFF"/>
      </a:lt1>
      <a:dk2>
        <a:srgbClr val="B7B7B7"/>
      </a:dk2>
      <a:lt2>
        <a:srgbClr val="CCA677"/>
      </a:lt2>
      <a:accent1>
        <a:srgbClr val="5D4037"/>
      </a:accent1>
      <a:accent2>
        <a:srgbClr val="455A64"/>
      </a:accent2>
      <a:accent3>
        <a:srgbClr val="57BB8A"/>
      </a:accent3>
      <a:accent4>
        <a:srgbClr val="78909C"/>
      </a:accent4>
      <a:accent5>
        <a:srgbClr val="607D8B"/>
      </a:accent5>
      <a:accent6>
        <a:srgbClr val="DCE755"/>
      </a:accent6>
      <a:hlink>
        <a:srgbClr val="607D8B"/>
      </a:hlink>
      <a:folHlink>
        <a:srgbClr val="607D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1293</Words>
  <PresentationFormat>On-screen Show (16:9)</PresentationFormat>
  <Paragraphs>148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Times New Roman</vt:lpstr>
      <vt:lpstr>Economica</vt:lpstr>
      <vt:lpstr>Open Sans</vt:lpstr>
      <vt:lpstr>Raleway</vt:lpstr>
      <vt:lpstr>Roboto</vt:lpstr>
      <vt:lpstr>Luxe</vt:lpstr>
      <vt:lpstr>Месечни билтен</vt:lpstr>
      <vt:lpstr>Пројекти у вртићу</vt:lpstr>
      <vt:lpstr>Како градимо односе</vt:lpstr>
      <vt:lpstr>Како градимо односе</vt:lpstr>
      <vt:lpstr>Како градимо односе</vt:lpstr>
      <vt:lpstr>Slide 6</vt:lpstr>
      <vt:lpstr>Како заједнички развијамо програм </vt:lpstr>
      <vt:lpstr>  Подржавање учења деце кроз  игру и истраживање </vt:lpstr>
      <vt:lpstr> Актив за развојно планирање</vt:lpstr>
      <vt:lpstr>Slide 10</vt:lpstr>
      <vt:lpstr>Актив васпитача у групама деце од 3 године до укључивања у програм припреме за школу</vt:lpstr>
      <vt:lpstr>Актив медицинских сестара чине практичари - медицинске сестре-васпитачи и медицинске сестре на превентивно-здравственој заштити </vt:lpstr>
      <vt:lpstr>Тим за информационо-комуникационе технологије</vt:lpstr>
      <vt:lpstr>Тим за заштиту од дискриминације, насиља, злостављања и занемаривања</vt:lpstr>
      <vt:lpstr>   Тим за заштиту од дискриминације, насиља, злостављања и занемаривања, састанак координатора тимова на нивоу Установе</vt:lpstr>
      <vt:lpstr>Тим за инклузивно образовање и додатну подршку</vt:lpstr>
      <vt:lpstr> Еко тим и заједница која учи</vt:lpstr>
      <vt:lpstr>Стручно усавршавање и професионални развој</vt:lpstr>
      <vt:lpstr>Стручно усавршавање и професионални развој</vt:lpstr>
      <vt:lpstr>Slide 20</vt:lpstr>
      <vt:lpstr>Професионална заједница                     учења</vt:lpstr>
      <vt:lpstr>Slide 22</vt:lpstr>
      <vt:lpstr>Slide 23</vt:lpstr>
      <vt:lpstr>Slide 24</vt:lpstr>
      <vt:lpstr>Клуб љубитеља лопте </vt:lpstr>
      <vt:lpstr>Клуб љубитеља лопте  </vt:lpstr>
      <vt:lpstr>    Клуб љубитеља  науке и уметности</vt:lpstr>
      <vt:lpstr>Промене у простору</vt:lpstr>
      <vt:lpstr>Slide 29</vt:lpstr>
      <vt:lpstr>Заштита животне средине – екокоординатори и мобилни координатори </vt:lpstr>
      <vt:lpstr>Излет у Рибарску Бању  -  вртић “Јеленко”</vt:lpstr>
      <vt:lpstr>Група деце у години пред полазак у школу Читлук </vt:lpstr>
      <vt:lpstr>Slide 33</vt:lpstr>
      <vt:lpstr> </vt:lpstr>
      <vt:lpstr>Група деце у години пред полазак у школу Глободер/Мачковац</vt:lpstr>
      <vt:lpstr>Група деце у години пред полазак у школу Јасика </vt:lpstr>
      <vt:lpstr>Slide 37</vt:lpstr>
      <vt:lpstr>Видљивост у локалној заједници</vt:lpstr>
      <vt:lpstr>Вртић заувек у срцу</vt:lpstr>
      <vt:lpstr>Плешимо</vt:lpstr>
      <vt:lpstr>Учешће у акцијама које покреће локална заједница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</dc:title>
  <dc:creator>Sistem Administrator Steva</dc:creator>
  <cp:lastModifiedBy>ASUS</cp:lastModifiedBy>
  <cp:revision>2</cp:revision>
  <dcterms:modified xsi:type="dcterms:W3CDTF">2026-04-30T06:34:39Z</dcterms:modified>
</cp:coreProperties>
</file>