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0" r:id="rId27"/>
    <p:sldId id="281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4572000 w 120000"/>
              <a:gd name="T3" fmla="*/ 0 h 120000"/>
              <a:gd name="T4" fmla="*/ 4572000 w 120000"/>
              <a:gd name="T5" fmla="*/ 3429000 h 120000"/>
              <a:gd name="T6" fmla="*/ 0 w 120000"/>
              <a:gd name="T7" fmla="*/ 3429000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 type="none" w="sm" len="sm"/>
            <a:tailEnd type="none" w="sm" len="sm"/>
          </a:ln>
        </p:spPr>
      </p:sp>
      <p:sp>
        <p:nvSpPr>
          <p:cNvPr id="29699" name="Google Shape;4;n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81;p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0723" name="Google Shape;82;p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91;p2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1747" name="Google Shape;92;p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97;g3d956b2299a_0_0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2771" name="Google Shape;98;g3d956b2299a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105;g3d96edaa5bf_0_2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3795" name="Google Shape;106;g3d96edaa5bf_0_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114;g3d96edaa5bf_0_45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4819" name="Google Shape;115;g3d96edaa5bf_0_4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122;g3d96edaa5bf_0_16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5843" name="Google Shape;123;g3d96edaa5bf_0_16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129;g3d956b2299a_0_38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6867" name="Google Shape;130;g3d956b2299a_0_3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37;g3d956b2299a_0_48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7891" name="Google Shape;138;g3d956b2299a_0_4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44;g3d96edaa5bf_0_13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8915" name="Google Shape;145;g3d96edaa5bf_0_1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52;g3d96edaa5bf_0_60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39939" name="Google Shape;153;g3d96edaa5bf_0_6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59;g3d96edaa5bf_0_8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0963" name="Google Shape;160;g3d96edaa5bf_0_8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66;g3d96edaa5bf_0_179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1987" name="Google Shape;167;g3d96edaa5bf_0_17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Google Shape;173;g3d96edaa5bf_0_22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3011" name="Google Shape;174;g3d96edaa5bf_0_2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182;g3d96edaa5bf_0_70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4035" name="Google Shape;183;g3d96edaa5bf_0_7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191;g3d96edaa5bf_0_12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5059" name="Google Shape;192;g3d96edaa5bf_0_12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9;g3d96edaa5bf_0_170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6083" name="Google Shape;200;g3d96edaa5bf_0_17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207;g3d956b2299a_0_68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7107" name="Google Shape;208;g3d956b2299a_0_6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216;g3d96edaa5bf_0_130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48131" name="Google Shape;217;g3d96edaa5bf_0_13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23;g3d956b2299a_0_11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9155" name="Google Shape;224;g3d956b2299a_0_118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31;g3d956b2299a_0_14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0179" name="Google Shape;232;g3d956b2299a_0_143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39;g3d96edaa5bf_0_11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1203" name="Google Shape;240;g3d96edaa5bf_0_11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246;g3d96edaa5bf_0_9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247;g3d96edaa5bf_0_97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254;g3d96edaa5bf_0_10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3251" name="Google Shape;255;g3d96edaa5bf_0_104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261;g3d96edaa5bf_0_9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5" name="Google Shape;262;g3d96edaa5bf_0_91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268;g3d96edaa5bf_0_14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5299" name="Google Shape;269;g3d96edaa5bf_0_147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274;g3d96edaa5bf_0_154:notes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 eaLnBrk="1" hangingPunct="1">
              <a:buSzPts val="1400"/>
            </a:pPr>
            <a:endParaRPr lang="en-GB" sz="1800" smtClean="0">
              <a:latin typeface="Arial" charset="0"/>
              <a:cs typeface="Arial" charset="0"/>
            </a:endParaRPr>
          </a:p>
        </p:txBody>
      </p:sp>
      <p:sp>
        <p:nvSpPr>
          <p:cNvPr id="56323" name="Google Shape;275;g3d96edaa5bf_0_15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B5D26-EE6E-4FB5-A693-C6FD4F9F9B04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B1257-6EAD-4881-BA57-E44D3D17BC67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C5545-35EE-4005-AFC1-535901F56BB8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649A1-75B4-4F10-92F2-63FDD58447AE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A673C-9DE0-4C0D-8390-00ADF4C30379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DBEF5-854A-4B0B-86D9-DDFF073DD18B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FD689-30E3-4381-96B5-126DE1D41671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18089-CB5E-4867-A0DF-FD1E6AAF4CF0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7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3ADAA-83F1-4B40-B24B-AE2C9E90A9AE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5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8D2F7-F11B-45F6-8DC0-4E22A097FB23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anchor="t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8;p17"/>
          <p:cNvSpPr txBox="1">
            <a:spLocks noGrp="1" noChangeArrowheads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Google Shape;9;p17"/>
          <p:cNvSpPr txBox="1">
            <a:spLocks noGrp="1" noChangeArrowheads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Google Shape;10;p17"/>
          <p:cNvSpPr txBox="1">
            <a:spLocks noGrp="1" noChangeArrowheads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F6A9E-B42B-4087-8B9C-202DF0095065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7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  <p:sp>
        <p:nvSpPr>
          <p:cNvPr id="1027" name="Google Shape;7;p17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GB" smtClean="0">
              <a:sym typeface="Arial" charset="0"/>
            </a:endParaRPr>
          </a:p>
        </p:txBody>
      </p:sp>
      <p:sp>
        <p:nvSpPr>
          <p:cNvPr id="1028" name="Google Shape;8;p17"/>
          <p:cNvSpPr txBox="1">
            <a:spLocks noGrp="1" noChangeArrowheads="1"/>
          </p:cNvSpPr>
          <p:nvPr>
            <p:ph type="dt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charset="0"/>
              <a:buNone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Google Shape;9;p17"/>
          <p:cNvSpPr txBox="1">
            <a:spLocks noGrp="1" noChangeArrowheads="1"/>
          </p:cNvSpPr>
          <p:nvPr>
            <p:ph type="ft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charset="0"/>
              <a:buNone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Google Shape;10;p17"/>
          <p:cNvSpPr txBox="1">
            <a:spLocks noGrp="1" noChangeArrowheads="1"/>
          </p:cNvSpPr>
          <p:nvPr>
            <p:ph type="sldNum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888888"/>
              </a:buClr>
              <a:buSzPts val="1200"/>
              <a:buFont typeface="Calibri" pitchFamily="34" charset="0"/>
              <a:buNone/>
              <a:defRPr sz="1200">
                <a:solidFill>
                  <a:srgbClr val="888888"/>
                </a:solidFill>
                <a:latin typeface="Calibri" pitchFamily="34" charset="0"/>
                <a:cs typeface="Calibri" pitchFamily="34" charset="0"/>
                <a:sym typeface="Calibri" pitchFamily="34" charset="0"/>
              </a:defRPr>
            </a:lvl1pPr>
          </a:lstStyle>
          <a:p>
            <a:pPr>
              <a:defRPr/>
            </a:pPr>
            <a:fld id="{96C784DB-BA67-4F14-BA84-77EAEC45CB16}" type="slidenum">
              <a:rPr lang="en-US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•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–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•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–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buChar char="»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PEhrUas6KX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gbnqhmYjQA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cTcbPExqHA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p9hSghOQP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woDnZX4uYQ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7cC2xnmr4Y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890vIU6WM0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84;p1"/>
          <p:cNvSpPr txBox="1">
            <a:spLocks noGrp="1" noChangeArrowheads="1"/>
          </p:cNvSpPr>
          <p:nvPr>
            <p:ph type="ctrTitle"/>
          </p:nvPr>
        </p:nvSpPr>
        <p:spPr>
          <a:xfrm>
            <a:off x="714375" y="857250"/>
            <a:ext cx="7772400" cy="147002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4400" b="1" smtClean="0">
                <a:solidFill>
                  <a:srgbClr val="E36C0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Билтен вртића “Бисери”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2051" name="Google Shape;85;p1"/>
          <p:cNvSpPr txBox="1">
            <a:spLocks noGrp="1" noChangeArrowheads="1"/>
          </p:cNvSpPr>
          <p:nvPr>
            <p:ph type="subTitle" idx="1"/>
          </p:nvPr>
        </p:nvSpPr>
        <p:spPr>
          <a:xfrm>
            <a:off x="1357313" y="5857875"/>
            <a:ext cx="6400800" cy="17526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ct val="0"/>
              </a:spcAft>
            </a:pPr>
            <a:r>
              <a:rPr lang="en-US" sz="3200" smtClean="0">
                <a:solidFill>
                  <a:srgbClr val="E36C09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Март 2026. године</a:t>
            </a:r>
            <a:endParaRPr lang="en-GB" smtClean="0">
              <a:latin typeface="Arial" charset="0"/>
              <a:cs typeface="Arial" charset="0"/>
            </a:endParaRPr>
          </a:p>
        </p:txBody>
      </p:sp>
      <p:grpSp>
        <p:nvGrpSpPr>
          <p:cNvPr id="2052" name="Google Shape;86;p1"/>
          <p:cNvGrpSpPr>
            <a:grpSpLocks/>
          </p:cNvGrpSpPr>
          <p:nvPr/>
        </p:nvGrpSpPr>
        <p:grpSpPr bwMode="auto">
          <a:xfrm>
            <a:off x="573088" y="2212975"/>
            <a:ext cx="8285162" cy="3638550"/>
            <a:chOff x="361" y="1394"/>
            <a:chExt cx="5219" cy="2292"/>
          </a:xfrm>
        </p:grpSpPr>
        <p:pic>
          <p:nvPicPr>
            <p:cNvPr id="2056" name="Google Shape;86;p1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1" y="1394"/>
              <a:ext cx="5219" cy="2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7" name="Text Box 5"/>
            <p:cNvSpPr txBox="1">
              <a:spLocks noChangeArrowheads="1"/>
            </p:cNvSpPr>
            <p:nvPr/>
          </p:nvSpPr>
          <p:spPr bwMode="auto">
            <a:xfrm>
              <a:off x="360" y="1395"/>
              <a:ext cx="5220" cy="2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5" tIns="91425" rIns="91425" bIns="91425" anchor="ctr"/>
            <a:lstStyle/>
            <a:p>
              <a:pPr eaLnBrk="1" hangingPunct="1">
                <a:buClr>
                  <a:srgbClr val="000000"/>
                </a:buClr>
                <a:buSzPts val="1400"/>
                <a:buFont typeface="Arial" charset="0"/>
                <a:buNone/>
              </a:pPr>
              <a:endParaRPr lang="en-GB"/>
            </a:p>
          </p:txBody>
        </p:sp>
      </p:grpSp>
      <p:sp>
        <p:nvSpPr>
          <p:cNvPr id="2053" name="Google Shape;87;p1"/>
          <p:cNvSpPr txBox="1">
            <a:spLocks noChangeArrowheads="1"/>
          </p:cNvSpPr>
          <p:nvPr/>
        </p:nvSpPr>
        <p:spPr bwMode="auto">
          <a:xfrm>
            <a:off x="2214563" y="357188"/>
            <a:ext cx="526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>
            <a:spAutoFit/>
          </a:bodyPr>
          <a:lstStyle/>
          <a:p>
            <a:pPr eaLnBrk="1" hangingPunct="1">
              <a:buClr>
                <a:srgbClr val="1F497D"/>
              </a:buClr>
              <a:buSzPts val="1800"/>
              <a:buFont typeface="Times New Roman" pitchFamily="18" charset="0"/>
              <a:buNone/>
            </a:pPr>
            <a:r>
              <a:rPr lang="en-US" sz="1800">
                <a:solidFill>
                  <a:srgbClr val="1F497D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Предшколска установа “Ната Вељковић” Крушевац</a:t>
            </a:r>
            <a:endParaRPr lang="en-GB"/>
          </a:p>
        </p:txBody>
      </p:sp>
      <p:sp>
        <p:nvSpPr>
          <p:cNvPr id="2054" name="Google Shape;88;p1"/>
          <p:cNvSpPr>
            <a:spLocks/>
          </p:cNvSpPr>
          <p:nvPr/>
        </p:nvSpPr>
        <p:spPr bwMode="auto">
          <a:xfrm>
            <a:off x="1714500" y="357188"/>
            <a:ext cx="482600" cy="376237"/>
          </a:xfrm>
          <a:custGeom>
            <a:avLst/>
            <a:gdLst>
              <a:gd name="T0" fmla="*/ 0 w 1475227"/>
              <a:gd name="T1" fmla="*/ 0 h 1475227"/>
              <a:gd name="T2" fmla="*/ 482600 w 1475227"/>
              <a:gd name="T3" fmla="*/ 0 h 1475227"/>
              <a:gd name="T4" fmla="*/ 482600 w 1475227"/>
              <a:gd name="T5" fmla="*/ 376237 h 1475227"/>
              <a:gd name="T6" fmla="*/ 0 w 1475227"/>
              <a:gd name="T7" fmla="*/ 376237 h 1475227"/>
              <a:gd name="T8" fmla="*/ 0 w 1475227"/>
              <a:gd name="T9" fmla="*/ 0 h 14752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75227"/>
              <a:gd name="T16" fmla="*/ 0 h 1475227"/>
              <a:gd name="T17" fmla="*/ 1475227 w 1475227"/>
              <a:gd name="T18" fmla="*/ 1475227 h 14752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75227" h="1475227" extrusionOk="0">
                <a:moveTo>
                  <a:pt x="0" y="0"/>
                </a:moveTo>
                <a:lnTo>
                  <a:pt x="1475227" y="0"/>
                </a:lnTo>
                <a:lnTo>
                  <a:pt x="1475227" y="1475227"/>
                </a:lnTo>
                <a:lnTo>
                  <a:pt x="0" y="147522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 lIns="91425" tIns="45700" rIns="91425" bIns="45700"/>
          <a:lstStyle/>
          <a:p>
            <a:endParaRPr lang="en-US"/>
          </a:p>
        </p:txBody>
      </p:sp>
      <p:sp>
        <p:nvSpPr>
          <p:cNvPr id="2055" name="Google Shape;89;p1"/>
          <p:cNvSpPr>
            <a:spLocks noChangeArrowheads="1"/>
          </p:cNvSpPr>
          <p:nvPr/>
        </p:nvSpPr>
        <p:spPr bwMode="auto">
          <a:xfrm>
            <a:off x="571500" y="2214563"/>
            <a:ext cx="8286750" cy="3643312"/>
          </a:xfrm>
          <a:prstGeom prst="ellipse">
            <a:avLst/>
          </a:prstGeom>
          <a:solidFill>
            <a:schemeClr val="accent1">
              <a:alpha val="0"/>
            </a:schemeClr>
          </a:solidFill>
          <a:ln w="25400">
            <a:solidFill>
              <a:srgbClr val="E36C09"/>
            </a:solidFill>
            <a:miter lim="800000"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eaLnBrk="1" hangingPunct="1">
              <a:buClr>
                <a:srgbClr val="000000"/>
              </a:buClr>
              <a:buSzPts val="1400"/>
              <a:buFont typeface="Arial" charset="0"/>
              <a:buNone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Google Shape;94;p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току месеца, у вртићу су реализовани следећи пројекти:</a:t>
            </a:r>
            <a:endParaRPr lang="en-GB" sz="1200" smtClean="0">
              <a:latin typeface="Arial" charset="0"/>
              <a:cs typeface="Arial" charset="0"/>
            </a:endParaRPr>
          </a:p>
        </p:txBody>
      </p:sp>
      <p:sp>
        <p:nvSpPr>
          <p:cNvPr id="3075" name="Google Shape;95;p2"/>
          <p:cNvSpPr txBox="1">
            <a:spLocks noGrp="1"/>
          </p:cNvSpPr>
          <p:nvPr>
            <p:ph type="body" idx="1"/>
          </p:nvPr>
        </p:nvSpPr>
        <p:spPr>
          <a:xfrm>
            <a:off x="357188" y="1165225"/>
            <a:ext cx="8229600" cy="4527550"/>
          </a:xfrm>
        </p:spPr>
        <p:txBody>
          <a:bodyPr/>
          <a:lstStyle/>
          <a:p>
            <a:pPr marL="342900" indent="-33655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Млађа јаслена група “Твити”-завршен пројекат “Трагови”, започет пројекат “Од трага до слике”;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Старија јаслена група “Меда”- пројекат “Капљица воде”;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Млађа вртићка група “Печурка”-“У свету боја”;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Средња вртићка група “Цвет”- “У свету биљака”;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Старија вртићка група “Јабука”- Завршен пројекат “Млеко мења облик”, започет пројекат “Улица малих сликара”;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Мешовита припремна група “Пчелица”- „Од дрвета до папира“;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“Јагода”-завршен пројекат “Плетемо”, започет пројекат “Чувајмо природу, дижимо глас, јер прљаво и чисто није исто”;</a:t>
            </a:r>
            <a:endParaRPr lang="en-GB" sz="1300" smtClean="0">
              <a:latin typeface="Arial" charset="0"/>
              <a:cs typeface="Arial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  <a:buFont typeface="Times New Roman" pitchFamily="18" charset="0"/>
              <a:buChar char="•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“Бисерчићи”-„Од главе до пете“;</a:t>
            </a:r>
            <a:endParaRPr lang="en-GB" sz="1800" baseline="-250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“Облачић” Крвавица-Завршен пројекат „Два ледена света“, започет пројекат “Мало семе- велика тајна”;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algn="just" eaLnBrk="1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ts val="200"/>
            </a:pPr>
            <a:r>
              <a:rPr lang="en-US" sz="1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Група деце у години пред полазак у школу “Совице” Коњух- завршен пројекат “Мали водени точкови”, започет пројекат “Мали истраживачи биљака”.</a:t>
            </a: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  <a:p>
            <a:pPr marL="342900" indent="-336550" eaLnBrk="1" hangingPunct="1">
              <a:lnSpc>
                <a:spcPct val="80000"/>
              </a:lnSpc>
              <a:spcBef>
                <a:spcPts val="363"/>
              </a:spcBef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endParaRPr lang="en-GB" sz="2900" smtClean="0">
              <a:latin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Google Shape;100;g3d956b2299a_0_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4099" name="Google Shape;101;g3d956b2299a_0_0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Истраживачке ликовне игре деце старије вртићке групе у заједничким просторима вртића у оквиру пројекта “Улица малих сликара”.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4100" name="Google Shape;102;g3d956b2299a_0_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100" y="1390650"/>
            <a:ext cx="3062288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Google Shape;103;g3d956b2299a_0_0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46663" y="1417638"/>
            <a:ext cx="32512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Google Shape;108;g3d96edaa5bf_0_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5123" name="Google Shape;109;g3d96edaa5bf_0_2"/>
          <p:cNvSpPr txBox="1">
            <a:spLocks noChangeArrowheads="1"/>
          </p:cNvSpPr>
          <p:nvPr/>
        </p:nvSpPr>
        <p:spPr bwMode="auto">
          <a:xfrm>
            <a:off x="457200" y="5799138"/>
            <a:ext cx="7677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Деца из групе у години пред полазак у школу реализовала су заједничку планирану ситуацију учења са децом групе у години пред полазак у школу вртића “Колибри”, а у сарадњи са кустосом Музеја Крушевац под називом “Правимо вулкан од глине”.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5124" name="Google Shape;110;g3d96edaa5bf_0_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70038"/>
            <a:ext cx="2643188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Google Shape;111;g3d96edaa5bf_0_2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47988" y="1570038"/>
            <a:ext cx="2960687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Google Shape;112;g3d96edaa5bf_0_2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61075" y="1570038"/>
            <a:ext cx="29305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7;g3d96edaa5bf_0_45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6147" name="Google Shape;118;g3d96edaa5bf_0_45"/>
          <p:cNvSpPr txBox="1">
            <a:spLocks noChangeArrowheads="1"/>
          </p:cNvSpPr>
          <p:nvPr/>
        </p:nvSpPr>
        <p:spPr bwMode="auto">
          <a:xfrm>
            <a:off x="457200" y="5799138"/>
            <a:ext cx="7677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Деца средње вртићке групе прославила су учење у пројекту “Ипак се окреће”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6148" name="Google Shape;119;g3d96edaa5bf_0_45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00" y="1570038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Google Shape;120;g3d96edaa5bf_0_45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24350" y="1570038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125;g3d96edaa5bf_0_161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7171" name="Google Shape;126;g3d96edaa5bf_0_161"/>
          <p:cNvSpPr txBox="1">
            <a:spLocks noChangeArrowheads="1"/>
          </p:cNvSpPr>
          <p:nvPr/>
        </p:nvSpPr>
        <p:spPr bwMode="auto">
          <a:xfrm>
            <a:off x="457200" y="5799138"/>
            <a:ext cx="7677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Израда макете биома шуме у групи деце у години пред полазак у школу “Јагода”.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7172" name="Google Shape;127;g3d96edaa5bf_0_16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1074738"/>
            <a:ext cx="38576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Google Shape;132;g3d956b2299a_0_38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Заједничке игре деце мешовите јаслене групе “Твити”, васпитача и техничког особља вртића “Бисери”.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8195" name="Google Shape;133;g3d956b2299a_0_3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184275"/>
            <a:ext cx="3287713" cy="425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Google Shape;134;g3d956b2299a_0_3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27525" y="1184275"/>
            <a:ext cx="3533775" cy="425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Google Shape;135;g3d956b2299a_0_3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Активности које издвајамо:</a:t>
            </a:r>
            <a:endParaRPr lang="en-GB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40;g3d956b2299a_0_4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еколошких активности, обележен је Светски дан шума:</a:t>
            </a:r>
            <a:endParaRPr lang="en-GB" smtClean="0">
              <a:latin typeface="Arial" charset="0"/>
              <a:cs typeface="Arial" charset="0"/>
            </a:endParaRPr>
          </a:p>
        </p:txBody>
      </p:sp>
      <p:pic>
        <p:nvPicPr>
          <p:cNvPr id="9219" name="Google Shape;141;g3d956b2299a_0_4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5300" y="1328738"/>
            <a:ext cx="5951538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Google Shape;142;g3d956b2299a_0_48"/>
          <p:cNvSpPr txBox="1">
            <a:spLocks noChangeArrowheads="1"/>
          </p:cNvSpPr>
          <p:nvPr/>
        </p:nvSpPr>
        <p:spPr bwMode="auto">
          <a:xfrm>
            <a:off x="1487488" y="5895975"/>
            <a:ext cx="63055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Деца мешовите вртићке групе “Пчелица” у оквиру пројекта “Од дрвета до папира” бавила су се ликовним играма и истраживала како можемо сачувати дрвеће. Још активности у оквиру овог пројекта можете наћи </a:t>
            </a:r>
            <a:r>
              <a:rPr lang="en-US" u="sng">
                <a:solidFill>
                  <a:schemeClr val="hlink"/>
                </a:solidFill>
                <a:hlinkClick r:id="rId4"/>
              </a:rPr>
              <a:t>овде.</a:t>
            </a:r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47;g3d96edaa5bf_0_13"/>
          <p:cNvSpPr txBox="1">
            <a:spLocks noChangeArrowheads="1"/>
          </p:cNvSpPr>
          <p:nvPr/>
        </p:nvSpPr>
        <p:spPr bwMode="auto">
          <a:xfrm>
            <a:off x="1487488" y="5895975"/>
            <a:ext cx="63055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Деца групе у години пред полазак у школу и мешовите вртићке групе бавила су се садњом бреза у дворишту вртића у сарадњи са ЈП “Србија шуме” у оквиру ситуације учења “Чувамо природу- садимо брезе”.</a:t>
            </a:r>
            <a:endParaRPr lang="en-GB"/>
          </a:p>
        </p:txBody>
      </p:sp>
      <p:pic>
        <p:nvPicPr>
          <p:cNvPr id="10243" name="Google Shape;148;g3d96edaa5bf_0_1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3" y="1417638"/>
            <a:ext cx="2609850" cy="432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Google Shape;149;g3d96edaa5bf_0_1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62675" y="1419225"/>
            <a:ext cx="26098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Google Shape;150;g3d96edaa5bf_0_13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1213" y="1438275"/>
            <a:ext cx="272256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55;g3d96edaa5bf_0_60"/>
          <p:cNvSpPr txBox="1">
            <a:spLocks noChangeArrowheads="1"/>
          </p:cNvSpPr>
          <p:nvPr/>
        </p:nvSpPr>
        <p:spPr bwMode="auto">
          <a:xfrm>
            <a:off x="1487488" y="5895975"/>
            <a:ext cx="63055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Деца мешовите групе “Пчелица” посетила су “ДС Смит” и истраживала како се производи папир у оквиру пројекта “Од дрвета до папира”.</a:t>
            </a:r>
            <a:endParaRPr lang="en-GB"/>
          </a:p>
        </p:txBody>
      </p:sp>
      <p:pic>
        <p:nvPicPr>
          <p:cNvPr id="11267" name="Google Shape;156;g3d96edaa5bf_0_6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75" y="233363"/>
            <a:ext cx="3810000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Google Shape;157;g3d96edaa5bf_0_60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92663" y="233363"/>
            <a:ext cx="3810000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162;g3d96edaa5bf_0_81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еколошких активности, обележен је Светски дан воде: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2291" name="Google Shape;163;g3d96edaa5bf_0_81"/>
          <p:cNvSpPr txBox="1">
            <a:spLocks noChangeArrowheads="1"/>
          </p:cNvSpPr>
          <p:nvPr/>
        </p:nvSpPr>
        <p:spPr bwMode="auto">
          <a:xfrm>
            <a:off x="1487488" y="5895975"/>
            <a:ext cx="63055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Деца мешовите јалсене групе “Твити” бавила су се истраживањем мора уз примену ИКТ опреме, а у оквиру програма “Мали археолог”. </a:t>
            </a:r>
            <a:endParaRPr lang="en-GB"/>
          </a:p>
        </p:txBody>
      </p:sp>
      <p:pic>
        <p:nvPicPr>
          <p:cNvPr id="12292" name="Google Shape;164;g3d96edaa5bf_0_8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625" y="1579563"/>
            <a:ext cx="803275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69;g3d96edaa5bf_0_179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еколошких активности, обележен је Светски дан воде: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3315" name="Google Shape;170;g3d96edaa5bf_0_179"/>
          <p:cNvSpPr txBox="1">
            <a:spLocks noChangeArrowheads="1"/>
          </p:cNvSpPr>
          <p:nvPr/>
        </p:nvSpPr>
        <p:spPr bwMode="auto">
          <a:xfrm>
            <a:off x="1487488" y="5895975"/>
            <a:ext cx="63055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/>
              <a:t>У средњој вртићкој групи “Цветић” реализован је низ истраживачких и ликовних игара.</a:t>
            </a:r>
            <a:endParaRPr lang="en-GB"/>
          </a:p>
        </p:txBody>
      </p:sp>
      <p:pic>
        <p:nvPicPr>
          <p:cNvPr id="13316" name="Google Shape;171;g3d96edaa5bf_0_179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4263" y="1570038"/>
            <a:ext cx="6708775" cy="417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76;g3d96edaa5bf_0_22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3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активности Тима за заштиту деце од насиља, злостављања и занемаривања реализован је низ активности:</a:t>
            </a:r>
            <a:endParaRPr lang="en-GB" sz="1200" smtClean="0">
              <a:latin typeface="Arial" charset="0"/>
              <a:cs typeface="Arial" charset="0"/>
            </a:endParaRPr>
          </a:p>
        </p:txBody>
      </p:sp>
      <p:sp>
        <p:nvSpPr>
          <p:cNvPr id="14339" name="Google Shape;177;g3d96edaa5bf_0_22"/>
          <p:cNvSpPr txBox="1">
            <a:spLocks noChangeArrowheads="1"/>
          </p:cNvSpPr>
          <p:nvPr/>
        </p:nvSpPr>
        <p:spPr bwMode="auto">
          <a:xfrm>
            <a:off x="1487488" y="5895975"/>
            <a:ext cx="63055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Издвајамо заједничко учење деце старије вртићке групе “Јабука” и групе деце у години пред полазак у школу “Јагода” кроз повезивања пројеката “Улица малих сликара” и  “Чувајмо природу, дижимо глас, јер прљаво и чисто није исто”.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4340" name="Google Shape;178;g3d96edaa5bf_0_2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70038"/>
            <a:ext cx="2659063" cy="417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Google Shape;179;g3d96edaa5bf_0_22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8813" y="1573213"/>
            <a:ext cx="2974975" cy="416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Google Shape;180;g3d96edaa5bf_0_22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61138" y="1570038"/>
            <a:ext cx="2430462" cy="416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185;g3d96edaa5bf_0_7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Једнодневни излет деце у Рибарску бању: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5363" name="Google Shape;186;g3d96edaa5bf_0_70"/>
          <p:cNvSpPr txBox="1">
            <a:spLocks noChangeArrowheads="1"/>
          </p:cNvSpPr>
          <p:nvPr/>
        </p:nvSpPr>
        <p:spPr bwMode="auto">
          <a:xfrm>
            <a:off x="457200" y="5799138"/>
            <a:ext cx="7677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Средином  и крајем марта реализован је једнодневни излет у Рибарску бању за децу свих вртићких група. Током излета, реализован је низ планираних ситуација учења у оквиру актуелних пројеката, као и боравак деце на отвореном уз игру, рекреацију и истраживање природе.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5364" name="Google Shape;187;g3d96edaa5bf_0_7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70038"/>
            <a:ext cx="27717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Google Shape;188;g3d96edaa5bf_0_70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6575" y="1570038"/>
            <a:ext cx="27717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Google Shape;189;g3d96edaa5bf_0_70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1570038"/>
            <a:ext cx="27051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94;g3d96edaa5bf_0_121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породицом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6387" name="Google Shape;195;g3d96edaa5bf_0_121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Дана отворених врата група деце у години пред полазак у школу угостила је тате како би заједно обележили празник жена и израдили поклоне за маме.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16388" name="Google Shape;196;g3d96edaa5bf_0_121"/>
          <p:cNvSpPr txBox="1">
            <a:spLocks noGrp="1" noChangeArrowheads="1"/>
          </p:cNvSpPr>
          <p:nvPr>
            <p:ph type="title"/>
          </p:nvPr>
        </p:nvSpPr>
        <p:spPr>
          <a:xfrm>
            <a:off x="457200" y="668338"/>
            <a:ext cx="8229600" cy="1143000"/>
          </a:xfrm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Дан отворених врата</a:t>
            </a:r>
            <a:endParaRPr lang="en-GB" smtClean="0">
              <a:latin typeface="Arial" charset="0"/>
              <a:cs typeface="Arial" charset="0"/>
            </a:endParaRPr>
          </a:p>
        </p:txBody>
      </p:sp>
      <p:pic>
        <p:nvPicPr>
          <p:cNvPr id="16389" name="Google Shape;197;g3d96edaa5bf_0_12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88" y="1587500"/>
            <a:ext cx="7159625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202;g3d96edaa5bf_0_17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школом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7411" name="Google Shape;203;g3d96edaa5bf_0_170"/>
          <p:cNvSpPr txBox="1">
            <a:spLocks noChangeArrowheads="1"/>
          </p:cNvSpPr>
          <p:nvPr/>
        </p:nvSpPr>
        <p:spPr bwMode="auto">
          <a:xfrm>
            <a:off x="457200" y="5799138"/>
            <a:ext cx="767715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сарадње са школом, група деце у години пред полазак у школу “Совице” из Коњуха реализовала је заједничку активност “Поклончић на дар” у сарадњи са децом школског узраста.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7412" name="Google Shape;204;g3d96edaa5bf_0_17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2013" y="1295400"/>
            <a:ext cx="3224212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Google Shape;205;g3d96edaa5bf_0_170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3400" y="1295400"/>
            <a:ext cx="33242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210;g3d956b2299a_0_68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локалном заједницом: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8435" name="Google Shape;211;g3d956b2299a_0_68"/>
          <p:cNvSpPr txBox="1">
            <a:spLocks noChangeArrowheads="1"/>
          </p:cNvSpPr>
          <p:nvPr/>
        </p:nvSpPr>
        <p:spPr bwMode="auto">
          <a:xfrm>
            <a:off x="1133475" y="5800725"/>
            <a:ext cx="670877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Учешће деце, родитеља и практичара вртића “Бисери” у трци “Дечији осмех” у организацији АРК “Маратонац.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8436" name="Google Shape;212;g3d956b2299a_0_6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389063"/>
            <a:ext cx="2676525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Google Shape;213;g3d956b2299a_0_6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5975" y="1417638"/>
            <a:ext cx="2746375" cy="407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Google Shape;214;g3d956b2299a_0_68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24600" y="1417638"/>
            <a:ext cx="2471738" cy="407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219;g3d96edaa5bf_0_130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Сарадња са локалном заједницом:</a:t>
            </a:r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19459" name="Google Shape;220;g3d96edaa5bf_0_130"/>
          <p:cNvSpPr txBox="1">
            <a:spLocks noChangeArrowheads="1"/>
          </p:cNvSpPr>
          <p:nvPr/>
        </p:nvSpPr>
        <p:spPr bwMode="auto">
          <a:xfrm>
            <a:off x="1133475" y="5800725"/>
            <a:ext cx="67087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У оквиру пројета “Чувајмо природу, дижимо глас, јер прљаво и чисто није исто” деца групе у години пред полазак у школу “Јагода” посетила су пластеник и истраживала како се биљке негују. Током посете, обишли су и Гарски поток и истраживали како човек загађује природу.</a:t>
            </a:r>
            <a:endParaRPr lang="en-GB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19460" name="Google Shape;221;g3d96edaa5bf_0_130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244600"/>
            <a:ext cx="5591175" cy="407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d956b2299a_0_118"/>
          <p:cNvSpPr txBox="1">
            <a:spLocks noGrp="1"/>
          </p:cNvSpPr>
          <p:nvPr>
            <p:ph type="title"/>
          </p:nvPr>
        </p:nvSpPr>
        <p:spPr>
          <a:xfrm>
            <a:off x="457200" y="1082675"/>
            <a:ext cx="8229600" cy="706438"/>
          </a:xfrm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2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заједнице учења 1. васпитача- реализатора програма у раду са децом од 3.год.до укључивања у програм припреме за полазак у школу</a:t>
            </a:r>
            <a:r>
              <a:rPr lang="en-GB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/>
            </a:r>
            <a:br>
              <a:rPr lang="en-GB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endParaRPr lang="en-GB" sz="2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0483" name="Google Shape;227;g3d956b2299a_0_118"/>
          <p:cNvSpPr txBox="1">
            <a:spLocks noChangeArrowheads="1"/>
          </p:cNvSpPr>
          <p:nvPr/>
        </p:nvSpPr>
        <p:spPr bwMode="auto">
          <a:xfrm>
            <a:off x="741363" y="5621338"/>
            <a:ext cx="76612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 sz="1800">
                <a:latin typeface="Times New Roman" pitchFamily="18" charset="0"/>
                <a:cs typeface="Times New Roman" pitchFamily="18" charset="0"/>
              </a:rPr>
              <a:t>Практичари вртића “Бисери”, “Владо Јурић”, “Колибри” и “Голуб мира” присуствовали су састанку заједнице учења и размењивали  увиде о планирању. Више о дешавању можете сазнати </a:t>
            </a:r>
            <a:r>
              <a:rPr lang="en-US" sz="1800" u="sng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овде. </a:t>
            </a:r>
            <a:endParaRPr lang="en-GB" sz="1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Google Shape;228;g3d956b2299a_0_118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1801813"/>
            <a:ext cx="30924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9" name="Google Shape;229;g3d956b2299a_0_118"/>
          <p:cNvSpPr txBox="1">
            <a:spLocks noGrp="1"/>
          </p:cNvSpPr>
          <p:nvPr>
            <p:ph type="title"/>
          </p:nvPr>
        </p:nvSpPr>
        <p:spPr>
          <a:xfrm>
            <a:off x="590550" y="-254000"/>
            <a:ext cx="8229600" cy="7762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/>
            </a:r>
            <a:b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en-US" sz="2600" b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Састанци стручних органа и тимова Установе</a:t>
            </a:r>
            <a:endParaRPr lang="en-GB" sz="2600" b="1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20486" name="Content Placeholder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19588" y="1846263"/>
            <a:ext cx="4171950" cy="366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Google Shape;153;p23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0563" y="3656013"/>
            <a:ext cx="3087687" cy="193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d956b2299a_0_14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заједнице учења 3 </a:t>
            </a:r>
            <a:b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Актив васпитача- реализатора програма у групама деце у години пред полазак у школу</a:t>
            </a:r>
            <a:endParaRPr lang="en-GB" sz="2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1507" name="Google Shape;235;g3d956b2299a_0_143"/>
          <p:cNvSpPr txBox="1">
            <a:spLocks noChangeArrowheads="1"/>
          </p:cNvSpPr>
          <p:nvPr/>
        </p:nvSpPr>
        <p:spPr bwMode="auto">
          <a:xfrm>
            <a:off x="604838" y="6170613"/>
            <a:ext cx="793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/>
              <a:t>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endParaRPr lang="en-GB"/>
          </a:p>
        </p:txBody>
      </p:sp>
      <p:pic>
        <p:nvPicPr>
          <p:cNvPr id="21508" name="Google Shape;236;g3d956b2299a_0_14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9238" y="1795463"/>
            <a:ext cx="3929062" cy="385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Google Shape;237;g3d956b2299a_0_143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49738" y="1795463"/>
            <a:ext cx="4660900" cy="385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242;g3d96edaa5bf_0_11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заједнице учења Актива медицинских сестара-васпитача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2531" name="Google Shape;243;g3d96edaa5bf_0_111"/>
          <p:cNvSpPr txBox="1">
            <a:spLocks noChangeArrowheads="1"/>
          </p:cNvSpPr>
          <p:nvPr/>
        </p:nvSpPr>
        <p:spPr bwMode="auto">
          <a:xfrm>
            <a:off x="604838" y="6170613"/>
            <a:ext cx="7934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 sz="1800">
                <a:latin typeface="Times New Roman" pitchFamily="18" charset="0"/>
                <a:cs typeface="Times New Roman" pitchFamily="18" charset="0"/>
              </a:rPr>
              <a:t>Више о дешавању можете сазнати</a:t>
            </a:r>
            <a:r>
              <a:rPr lang="en-US" sz="1800" u="sng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 овде.</a:t>
            </a:r>
            <a:endParaRPr lang="en-GB" sz="1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Google Shape;244;g3d96edaa5bf_0_11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438" y="1654175"/>
            <a:ext cx="409416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Čuvar mesta za sadržaj 4">
            <a:extLst>
              <a:ext uri="{FF2B5EF4-FFF2-40B4-BE49-F238E27FC236}"/>
            </a:extLst>
          </p:cNvPr>
          <p:cNvPicPr>
            <a:picLocks noGrp="1"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484206" y="1464905"/>
            <a:ext cx="3714776" cy="4086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d96edaa5bf_0_97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васпитача и стручног сарадника поводом организације трке “Дечији осмех” у оквиру  11. полумаратона у организацији АРК Маратонац</a:t>
            </a:r>
            <a:endParaRPr lang="en-GB" sz="2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3555" name="Google Shape;250;g3d96edaa5bf_0_97"/>
          <p:cNvSpPr txBox="1">
            <a:spLocks noChangeArrowheads="1"/>
          </p:cNvSpPr>
          <p:nvPr/>
        </p:nvSpPr>
        <p:spPr bwMode="auto">
          <a:xfrm>
            <a:off x="604838" y="6170613"/>
            <a:ext cx="793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/>
              <a:t>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endParaRPr lang="en-GB"/>
          </a:p>
        </p:txBody>
      </p:sp>
      <p:pic>
        <p:nvPicPr>
          <p:cNvPr id="23556" name="Google Shape;251;g3d96edaa5bf_0_97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7663" y="1828800"/>
            <a:ext cx="84486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Google Shape;252;g3d96edaa5bf_0_97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7663" y="3981450"/>
            <a:ext cx="8448675" cy="20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57;g3d96edaa5bf_0_104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Педагошког колегијума Установе- извештај и планирање за даљи рад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4579" name="Google Shape;258;g3d96edaa5bf_0_104"/>
          <p:cNvSpPr txBox="1">
            <a:spLocks noChangeArrowheads="1"/>
          </p:cNvSpPr>
          <p:nvPr/>
        </p:nvSpPr>
        <p:spPr bwMode="auto">
          <a:xfrm>
            <a:off x="604838" y="6170613"/>
            <a:ext cx="793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/>
              <a:t>Више о дешавању можете сазнати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овде.</a:t>
            </a:r>
            <a:endParaRPr lang="en-GB"/>
          </a:p>
        </p:txBody>
      </p:sp>
      <p:pic>
        <p:nvPicPr>
          <p:cNvPr id="24580" name="Google Shape;259;g3d96edaa5bf_0_10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1570038"/>
            <a:ext cx="8839200" cy="397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64;g3d96edaa5bf_0_9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32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Састанак Тима за инклузивно образовање у вртићу “Бисери”</a:t>
            </a:r>
            <a:endParaRPr lang="en-GB" sz="32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sp>
        <p:nvSpPr>
          <p:cNvPr id="25603" name="Google Shape;265;g3d96edaa5bf_0_91"/>
          <p:cNvSpPr txBox="1">
            <a:spLocks noChangeArrowheads="1"/>
          </p:cNvSpPr>
          <p:nvPr/>
        </p:nvSpPr>
        <p:spPr bwMode="auto">
          <a:xfrm>
            <a:off x="604838" y="6170613"/>
            <a:ext cx="793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>
            <a:spAutoFit/>
          </a:bodyPr>
          <a:lstStyle/>
          <a:p>
            <a:pPr algn="ctr" eaLnBrk="1" hangingPunct="1">
              <a:buClr>
                <a:srgbClr val="000000"/>
              </a:buClr>
              <a:buSzPts val="1400"/>
              <a:buFont typeface="Arial" charset="0"/>
              <a:buNone/>
            </a:pPr>
            <a:r>
              <a:rPr lang="en-US"/>
              <a:t>Више о дешавању можете сазнати</a:t>
            </a:r>
            <a:r>
              <a:rPr lang="en-US" u="sng">
                <a:solidFill>
                  <a:schemeClr val="hlink"/>
                </a:solidFill>
                <a:hlinkClick r:id="rId3"/>
              </a:rPr>
              <a:t> овде.</a:t>
            </a:r>
            <a:endParaRPr lang="en-GB"/>
          </a:p>
        </p:txBody>
      </p:sp>
      <p:pic>
        <p:nvPicPr>
          <p:cNvPr id="25604" name="Google Shape;266;g3d96edaa5bf_0_9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49363" y="1493838"/>
            <a:ext cx="6934200" cy="459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60403_09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3348" y="2139329"/>
            <a:ext cx="7615262" cy="3929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204788" y="344488"/>
            <a:ext cx="86868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Састанак координатора тимова за заштиту ...на нивоу Установе и договор о планирању  и  организацији </a:t>
            </a:r>
            <a:r>
              <a:rPr lang="en-US" sz="280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 21. дечјег ликовног салона“Васкрс у нашој кући”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d96edaa5bf_0_147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56000"/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Поводом Дана жена уприличено је дружење практичара и практичара у пензији вртића “Бисери”</a:t>
            </a:r>
            <a:endParaRPr lang="en-GB" sz="2600" smtClean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27651" name="Google Shape;272;g3d96edaa5bf_0_14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0938" y="1651000"/>
            <a:ext cx="6842125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277;g3d96edaa5bf_0_154"/>
          <p:cNvSpPr txBox="1"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n-US" sz="260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Март је обележио и почетак радова на уређењу дворишта вртића “Бисери”.</a:t>
            </a:r>
            <a:endParaRPr lang="en-GB" sz="1200" smtClean="0">
              <a:latin typeface="Arial" charset="0"/>
              <a:cs typeface="Arial" charset="0"/>
            </a:endParaRPr>
          </a:p>
        </p:txBody>
      </p:sp>
      <p:pic>
        <p:nvPicPr>
          <p:cNvPr id="28675" name="Google Shape;278;g3d96edaa5bf_0_15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" y="2087563"/>
            <a:ext cx="4165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Google Shape;279;g3d96edaa5bf_0_154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087563"/>
            <a:ext cx="4165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982</Words>
  <PresentationFormat>On-screen Show (4:3)</PresentationFormat>
  <Paragraphs>61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Office Theme</vt:lpstr>
      <vt:lpstr>Билтен вртића “Бисери”</vt:lpstr>
      <vt:lpstr>У току месеца, у вртићу су реализовани следећи пројекти:</vt:lpstr>
      <vt:lpstr>Активности које издвајамо:</vt:lpstr>
      <vt:lpstr>Активности које издвајамо:</vt:lpstr>
      <vt:lpstr>Активности које издвајамо:</vt:lpstr>
      <vt:lpstr>Активности које издвајамо:</vt:lpstr>
      <vt:lpstr>Активности које издвајамо:</vt:lpstr>
      <vt:lpstr>У оквиру еколошких активности, обележен је Светски дан шума:</vt:lpstr>
      <vt:lpstr>Slide 9</vt:lpstr>
      <vt:lpstr>Slide 10</vt:lpstr>
      <vt:lpstr>У оквиру еколошких активности, обележен је Светски дан воде:</vt:lpstr>
      <vt:lpstr>У оквиру еколошких активности, обележен је Светски дан воде:</vt:lpstr>
      <vt:lpstr>У оквиру активности Тима за заштиту деце од насиља, злостављања и занемаривања реализован је низ активности:</vt:lpstr>
      <vt:lpstr>Једнодневни излет деце у Рибарску бању:</vt:lpstr>
      <vt:lpstr>Сарадња са породицом</vt:lpstr>
      <vt:lpstr>Сарадња са школом</vt:lpstr>
      <vt:lpstr>Сарадња са локалном заједницом:</vt:lpstr>
      <vt:lpstr>Сарадња са локалном заједницом:</vt:lpstr>
      <vt:lpstr>Састанак заједнице учења 1. васпитача- реализатора програма у раду са децом од 3.год.до укључивања у програм припреме за полазак у школу </vt:lpstr>
      <vt:lpstr>Састанак заједнице учења 3  Актив васпитача- реализатора програма у групама деце у години пред полазак у школу</vt:lpstr>
      <vt:lpstr>Састанак заједнице учења Актива медицинских сестара-васпитача</vt:lpstr>
      <vt:lpstr>Састанак васпитача и стручног сарадника поводом организације трке “Дечији осмех” у оквиру  11. полумаратона у организацији АРК Маратонац</vt:lpstr>
      <vt:lpstr>Састанак Педагошког колегијума Установе- извештај и планирање за даљи рад</vt:lpstr>
      <vt:lpstr>Састанак Тима за инклузивно образовање у вртићу “Бисери”</vt:lpstr>
      <vt:lpstr>Slide 25</vt:lpstr>
      <vt:lpstr>Поводом Дана жена уприличено је дружење практичара и практичара у пензији вртића “Бисери”</vt:lpstr>
      <vt:lpstr>Март је обележио и почетак радова на уређењу дворишта вртића “Бисери”.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Билтен вртића “Бисери”</dc:title>
  <dc:creator>PC</dc:creator>
  <cp:lastModifiedBy>ASUS</cp:lastModifiedBy>
  <cp:revision>9</cp:revision>
  <dcterms:created xsi:type="dcterms:W3CDTF">2025-12-08T09:43:34Z</dcterms:created>
  <dcterms:modified xsi:type="dcterms:W3CDTF">2026-05-04T08:49:43Z</dcterms:modified>
</cp:coreProperties>
</file>