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 type="none" w="sm" len="sm"/>
            <a:tailEnd type="none" w="sm" len="sm"/>
          </a:ln>
        </p:spPr>
      </p:sp>
      <p:sp>
        <p:nvSpPr>
          <p:cNvPr id="26627" name="Google Shape;4;n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GB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81;p1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27651" name="Google Shape;82;p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91;p2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28675" name="Google Shape;92;p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97;g3d956b2299a_0_0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29699" name="Google Shape;98;g3d956b2299a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104;g3d956b2299a_0_38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0723" name="Google Shape;105;g3d956b2299a_0_3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111;g3d956b2299a_0_31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1747" name="Google Shape;112;g3d956b2299a_0_3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118;g3d96edaa580_2_8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2771" name="Google Shape;119;g3d96edaa580_2_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125;g3d956b2299a_0_23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3795" name="Google Shape;126;g3d956b2299a_0_2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132;g3d96edaa580_2_118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4819" name="Google Shape;133;g3d96edaa580_2_11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Google Shape;139;g3d956b2299a_0_8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5843" name="Google Shape;140;g3d956b2299a_0_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145;g3d956b2299a_0_48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6867" name="Google Shape;146;g3d956b2299a_0_4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151;g3d956b2299a_0_55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7891" name="Google Shape;152;g3d956b2299a_0_5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157;g3d956b2299a_0_68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8915" name="Google Shape;158;g3d956b2299a_0_6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164;g3d96edaa580_2_22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9939" name="Google Shape;165;g3d96edaa580_2_2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172;g3d96edaa580_2_104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0963" name="Google Shape;173;g3d96edaa580_2_10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180;g3d956b2299a_0_83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1987" name="Google Shape;181;g3d956b2299a_0_8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Google Shape;188;g3d956b2299a_0_97:notes"/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3011" name="Google Shape;189;g3d956b2299a_0_9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196;g3d956b2299a_0_9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4035" name="Google Shape;197;g3d956b2299a_0_92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204;g3d956b2299a_0_12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5059" name="Google Shape;205;g3d956b2299a_0_128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211;g3d96edaa580_2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6083" name="Google Shape;212;g3d96edaa580_2_0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218;g3d956b2299a_0_15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7107" name="Google Shape;219;g3d956b2299a_0_153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225;g3d956b2299a_0_10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8131" name="Google Shape;226;g3d956b2299a_0_106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32;g3d956b2299a_0_14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9155" name="Google Shape;233;g3d956b2299a_0_143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239;g3d956b2299a_0_13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0179" name="Google Shape;240;g3d956b2299a_0_136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247;g3d956b2299a_0_16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1203" name="Google Shape;248;g3d956b2299a_0_161:notes"/>
          <p:cNvSpPr txBox="1"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2B0E3-543C-4AFF-ACC6-89001F64ACD7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1E49C-C321-4B59-9188-D2893D643764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4B70E-FBBC-4066-AC8A-41D2ED2E7569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8699D-6D9B-47D8-8C95-5730BB2EF21E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27466-409D-4267-B206-88A0001002DF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5" name="Google Shape;45;p2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03D274-98CA-4C88-8DA6-7064B54EF529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42082-6D46-45CA-9EA1-A5DC2976A77B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CE86C-C79B-48B6-94D3-F665C93410C4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2" name="Google Shape;62;p2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2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7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D677A-A2E2-4E85-BA83-8307ECDE06B2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5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E19B-5223-4A3F-AD8E-E4934590578F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anchor="t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EB27A-0CC2-411C-8CFA-2D059C16AE87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7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>
              <a:sym typeface="Arial" charset="0"/>
            </a:endParaRPr>
          </a:p>
        </p:txBody>
      </p:sp>
      <p:sp>
        <p:nvSpPr>
          <p:cNvPr id="1027" name="Google Shape;7;p17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GB" smtClean="0">
              <a:sym typeface="Arial" charset="0"/>
            </a:endParaRPr>
          </a:p>
        </p:txBody>
      </p:sp>
      <p:sp>
        <p:nvSpPr>
          <p:cNvPr id="1028" name="Google Shape;8;p17"/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charset="0"/>
              <a:buNone/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Google Shape;9;p17"/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charset="0"/>
              <a:buNone/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Google Shape;10;p17"/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888888"/>
              </a:buClr>
              <a:buSzPts val="1200"/>
              <a:buFont typeface="Calibri" pitchFamily="34" charset="0"/>
              <a:buNone/>
              <a:defRPr sz="1200" smtClean="0">
                <a:solidFill>
                  <a:srgbClr val="888888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>
              <a:defRPr/>
            </a:pPr>
            <a:fld id="{914BA0C6-BB7D-4566-9E64-359587CC7CF1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•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–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•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–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»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kJbG5YTnqc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Tky9UjSfkU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9RwK3SIGMo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4gVi19eaSc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Google Shape;84;p1"/>
          <p:cNvSpPr txBox="1">
            <a:spLocks noGrp="1" noChangeArrowheads="1"/>
          </p:cNvSpPr>
          <p:nvPr>
            <p:ph type="ctrTitle"/>
          </p:nvPr>
        </p:nvSpPr>
        <p:spPr>
          <a:xfrm>
            <a:off x="714375" y="857250"/>
            <a:ext cx="7772400" cy="147002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4400" b="1" smtClean="0">
                <a:solidFill>
                  <a:srgbClr val="E36C0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Билтен вртића “Бисери”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2051" name="Google Shape;85;p1"/>
          <p:cNvSpPr txBox="1">
            <a:spLocks noGrp="1" noChangeArrowheads="1"/>
          </p:cNvSpPr>
          <p:nvPr>
            <p:ph type="subTitle" idx="1"/>
          </p:nvPr>
        </p:nvSpPr>
        <p:spPr>
          <a:xfrm>
            <a:off x="1357313" y="5857875"/>
            <a:ext cx="6400800" cy="17526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ct val="0"/>
              </a:spcAft>
            </a:pPr>
            <a:r>
              <a:rPr lang="en-US" sz="3200" smtClean="0">
                <a:solidFill>
                  <a:srgbClr val="E36C0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Фебруар 2026. године</a:t>
            </a:r>
            <a:endParaRPr lang="en-GB" smtClean="0">
              <a:latin typeface="Arial" charset="0"/>
              <a:cs typeface="Arial" charset="0"/>
            </a:endParaRPr>
          </a:p>
        </p:txBody>
      </p:sp>
      <p:grpSp>
        <p:nvGrpSpPr>
          <p:cNvPr id="2052" name="Google Shape;86;p1"/>
          <p:cNvGrpSpPr>
            <a:grpSpLocks/>
          </p:cNvGrpSpPr>
          <p:nvPr/>
        </p:nvGrpSpPr>
        <p:grpSpPr bwMode="auto">
          <a:xfrm>
            <a:off x="573088" y="2212975"/>
            <a:ext cx="8285162" cy="3638550"/>
            <a:chOff x="361" y="1394"/>
            <a:chExt cx="5219" cy="2292"/>
          </a:xfrm>
        </p:grpSpPr>
        <p:pic>
          <p:nvPicPr>
            <p:cNvPr id="2056" name="Google Shape;86;p1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1" y="1394"/>
              <a:ext cx="5219" cy="2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7" name="Text Box 5"/>
            <p:cNvSpPr txBox="1">
              <a:spLocks noChangeArrowheads="1"/>
            </p:cNvSpPr>
            <p:nvPr/>
          </p:nvSpPr>
          <p:spPr bwMode="auto">
            <a:xfrm>
              <a:off x="360" y="1395"/>
              <a:ext cx="5220" cy="2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eaLnBrk="1" hangingPunct="1">
                <a:buClr>
                  <a:srgbClr val="000000"/>
                </a:buClr>
                <a:buSzPts val="1400"/>
                <a:buFont typeface="Arial" charset="0"/>
                <a:buNone/>
              </a:pPr>
              <a:endParaRPr lang="en-GB"/>
            </a:p>
          </p:txBody>
        </p:sp>
      </p:grpSp>
      <p:sp>
        <p:nvSpPr>
          <p:cNvPr id="2053" name="Google Shape;87;p1"/>
          <p:cNvSpPr txBox="1">
            <a:spLocks noChangeArrowheads="1"/>
          </p:cNvSpPr>
          <p:nvPr/>
        </p:nvSpPr>
        <p:spPr bwMode="auto">
          <a:xfrm>
            <a:off x="2214563" y="357188"/>
            <a:ext cx="526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>
            <a:spAutoFit/>
          </a:bodyPr>
          <a:lstStyle/>
          <a:p>
            <a:pPr eaLnBrk="1" hangingPunct="1">
              <a:buClr>
                <a:srgbClr val="1F497D"/>
              </a:buClr>
              <a:buSzPts val="1800"/>
              <a:buFont typeface="Times New Roman" pitchFamily="18" charset="0"/>
              <a:buNone/>
            </a:pPr>
            <a:r>
              <a:rPr lang="en-US" sz="1800">
                <a:solidFill>
                  <a:srgbClr val="1F497D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Предшколска установа “Ната Вељковић” Крушевац</a:t>
            </a:r>
            <a:endParaRPr lang="en-GB"/>
          </a:p>
        </p:txBody>
      </p:sp>
      <p:sp>
        <p:nvSpPr>
          <p:cNvPr id="2054" name="Google Shape;88;p1"/>
          <p:cNvSpPr>
            <a:spLocks/>
          </p:cNvSpPr>
          <p:nvPr/>
        </p:nvSpPr>
        <p:spPr bwMode="auto">
          <a:xfrm>
            <a:off x="1714500" y="357188"/>
            <a:ext cx="482600" cy="376237"/>
          </a:xfrm>
          <a:custGeom>
            <a:avLst/>
            <a:gdLst>
              <a:gd name="T0" fmla="*/ 0 w 1475227"/>
              <a:gd name="T1" fmla="*/ 0 h 1475227"/>
              <a:gd name="T2" fmla="*/ 1475227 w 1475227"/>
              <a:gd name="T3" fmla="*/ 0 h 1475227"/>
              <a:gd name="T4" fmla="*/ 1475227 w 1475227"/>
              <a:gd name="T5" fmla="*/ 1475227 h 1475227"/>
              <a:gd name="T6" fmla="*/ 0 w 1475227"/>
              <a:gd name="T7" fmla="*/ 1475227 h 1475227"/>
              <a:gd name="T8" fmla="*/ 0 w 1475227"/>
              <a:gd name="T9" fmla="*/ 0 h 14752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75227"/>
              <a:gd name="T16" fmla="*/ 0 h 1475227"/>
              <a:gd name="T17" fmla="*/ 1475227 w 1475227"/>
              <a:gd name="T18" fmla="*/ 1475227 h 14752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75227" h="1475227" extrusionOk="0">
                <a:moveTo>
                  <a:pt x="0" y="0"/>
                </a:moveTo>
                <a:lnTo>
                  <a:pt x="1475227" y="0"/>
                </a:lnTo>
                <a:lnTo>
                  <a:pt x="1475227" y="1475227"/>
                </a:lnTo>
                <a:lnTo>
                  <a:pt x="0" y="147522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 lIns="91425" tIns="45700" rIns="91425" bIns="45700"/>
          <a:lstStyle/>
          <a:p>
            <a:endParaRPr lang="en-US"/>
          </a:p>
        </p:txBody>
      </p:sp>
      <p:sp>
        <p:nvSpPr>
          <p:cNvPr id="2055" name="Google Shape;89;p1"/>
          <p:cNvSpPr>
            <a:spLocks noChangeArrowheads="1"/>
          </p:cNvSpPr>
          <p:nvPr/>
        </p:nvSpPr>
        <p:spPr bwMode="auto">
          <a:xfrm>
            <a:off x="571500" y="2214563"/>
            <a:ext cx="8286750" cy="3643312"/>
          </a:xfrm>
          <a:prstGeom prst="ellipse">
            <a:avLst/>
          </a:prstGeom>
          <a:solidFill>
            <a:schemeClr val="accent1">
              <a:alpha val="0"/>
            </a:schemeClr>
          </a:solidFill>
          <a:ln w="25400">
            <a:solidFill>
              <a:srgbClr val="E36C09"/>
            </a:solidFill>
            <a:miter lim="800000"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eaLnBrk="1" hangingPunct="1">
              <a:buClr>
                <a:srgbClr val="000000"/>
              </a:buClr>
              <a:buFont typeface="Arial" charset="0"/>
              <a:buNone/>
            </a:pP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Google Shape;94;p2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току месеца, у вртићу су реализовани следећи пројекти: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3075" name="Google Shape;95;p2"/>
          <p:cNvSpPr txBox="1">
            <a:spLocks noGrp="1"/>
          </p:cNvSpPr>
          <p:nvPr>
            <p:ph type="body" idx="1"/>
          </p:nvPr>
        </p:nvSpPr>
        <p:spPr>
          <a:xfrm>
            <a:off x="357188" y="1285875"/>
            <a:ext cx="8229600" cy="4525963"/>
          </a:xfrm>
        </p:spPr>
        <p:txBody>
          <a:bodyPr/>
          <a:lstStyle/>
          <a:p>
            <a:pPr marL="342900" indent="-336550" algn="just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Млађа јаслена група “Твити”-завршен пројекат “Коларићу-Панићу”, започет пројекат “Трагови”;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Старија јаслена група “Меда”- пројекат “Капљица воде”;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Млађа вртићка група “Печурка”- завршен пројекат “Мали мајстори”, започет пројекат “У свету боја”;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Средња вртићка група “Цвет”- завршен пројекат “Ипак се окреће”, започет пројекат “У свету биљака”;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Старија вртићка група “Јабука”- “Млеко мења облик”;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Мешовита припремна група “Пчелица”- „Од дрвета до папира“;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“Јагода”- “Плетемо”;</a:t>
            </a:r>
            <a:endParaRPr lang="en-GB" smtClean="0">
              <a:latin typeface="Arial" charset="0"/>
              <a:cs typeface="Arial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  <a:buFont typeface="Times New Roman" pitchFamily="18" charset="0"/>
              <a:buChar char="•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“Бисерчићи”-„Од главе до пете“;</a:t>
            </a:r>
            <a:endParaRPr lang="en-GB" sz="1900" baseline="-250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“Облачић” Крвавица- „Два ледена света“;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“Совице” Коњух- пројекат “Мали водени точкови”.</a:t>
            </a: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eaLnBrk="1" hangingPunct="1">
              <a:spcBef>
                <a:spcPts val="363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endParaRPr lang="en-GB" sz="31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Google Shape;100;g3d956b2299a_0_0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Активности које издвајамо: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4099" name="Google Shape;101;g3d956b2299a_0_0"/>
          <p:cNvSpPr txBox="1">
            <a:spLocks noChangeArrowheads="1"/>
          </p:cNvSpPr>
          <p:nvPr/>
        </p:nvSpPr>
        <p:spPr bwMode="auto">
          <a:xfrm>
            <a:off x="457200" y="5799138"/>
            <a:ext cx="7677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Истраживачке игре деце у заједничким просторима вртића.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4100" name="Google Shape;102;g3d956b2299a_0_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4313" y="1390650"/>
            <a:ext cx="61753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Google Shape;107;g3d956b2299a_0_38"/>
          <p:cNvSpPr txBox="1">
            <a:spLocks noChangeArrowheads="1"/>
          </p:cNvSpPr>
          <p:nvPr/>
        </p:nvSpPr>
        <p:spPr bwMode="auto">
          <a:xfrm>
            <a:off x="457200" y="5799138"/>
            <a:ext cx="7677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Истраживачке игре деце мешовите вртићке групе “Пчелица”.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5123" name="Google Shape;108;g3d956b2299a_0_3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8900" y="1182688"/>
            <a:ext cx="3213100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Google Shape;109;g3d956b2299a_0_3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99013" y="1182688"/>
            <a:ext cx="3213100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4;g3d956b2299a_0_31"/>
          <p:cNvSpPr txBox="1">
            <a:spLocks noChangeArrowheads="1"/>
          </p:cNvSpPr>
          <p:nvPr/>
        </p:nvSpPr>
        <p:spPr bwMode="auto">
          <a:xfrm>
            <a:off x="457200" y="5799138"/>
            <a:ext cx="7677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Истраживачке ликовне игре деце старије вртићке групе.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6147" name="Google Shape;115;g3d956b2299a_0_3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94263" y="1130300"/>
            <a:ext cx="3402012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Google Shape;116;g3d956b2299a_0_3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8513" y="1130300"/>
            <a:ext cx="3402012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121;g3d96edaa580_2_8"/>
          <p:cNvSpPr txBox="1">
            <a:spLocks noChangeArrowheads="1"/>
          </p:cNvSpPr>
          <p:nvPr/>
        </p:nvSpPr>
        <p:spPr bwMode="auto">
          <a:xfrm>
            <a:off x="457200" y="5799138"/>
            <a:ext cx="7677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пројекта “Плетемо” група деце у години пред полазак у школу угостила је сарадника из локалне заједнице- власницу радионице “Разиграна петља” и том приликом истраживала како се плете рукама.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7171" name="Google Shape;122;g3d96edaa580_2_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84150"/>
            <a:ext cx="4062413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Google Shape;123;g3d96edaa580_2_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2013" y="152400"/>
            <a:ext cx="4319587" cy="549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Google Shape;128;g3d956b2299a_0_23"/>
          <p:cNvSpPr txBox="1">
            <a:spLocks noChangeArrowheads="1"/>
          </p:cNvSpPr>
          <p:nvPr/>
        </p:nvSpPr>
        <p:spPr bwMode="auto">
          <a:xfrm>
            <a:off x="457200" y="5799138"/>
            <a:ext cx="76771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Истраживачке игре групе деце у години пред полазак у школу “Облачак” из Крвавице у оквиру пројекта “Два ледена света” поводом Светског дана снега”.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8195" name="Google Shape;129;g3d956b2299a_0_2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52400"/>
            <a:ext cx="3886200" cy="549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Google Shape;130;g3d956b2299a_0_2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6425" y="152400"/>
            <a:ext cx="4119563" cy="549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oogle Shape;135;g3d96edaa580_2_11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2175" y="1160463"/>
            <a:ext cx="340201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Google Shape;136;g3d96edaa580_2_11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0425" y="1150938"/>
            <a:ext cx="3402013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Google Shape;137;g3d96edaa580_2_118"/>
          <p:cNvSpPr txBox="1">
            <a:spLocks noChangeArrowheads="1"/>
          </p:cNvSpPr>
          <p:nvPr/>
        </p:nvSpPr>
        <p:spPr bwMode="auto">
          <a:xfrm>
            <a:off x="457200" y="5799138"/>
            <a:ext cx="76771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Истраживачке игре групе деце у години пред полазак у школу из Крвавице у оквиру пројекта “Два ледена света” повоодом Светског дана снега”.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oogle Shape;142;g3d956b2299a_0_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60900" y="1160463"/>
            <a:ext cx="340201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Google Shape;143;g3d956b2299a_0_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0900" y="1160463"/>
            <a:ext cx="340201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148;g3d956b2299a_0_48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еколошких активности, обележени су Светски дан снега и Светски дан пингвина:</a:t>
            </a:r>
            <a:endParaRPr lang="en-GB" smtClean="0">
              <a:latin typeface="Arial" charset="0"/>
              <a:cs typeface="Arial" charset="0"/>
            </a:endParaRPr>
          </a:p>
        </p:txBody>
      </p:sp>
      <p:pic>
        <p:nvPicPr>
          <p:cNvPr id="11267" name="Google Shape;149;g3d956b2299a_0_4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4900" y="1538288"/>
            <a:ext cx="669290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154;g3d956b2299a_0_55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8513" y="1417638"/>
            <a:ext cx="7015162" cy="472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155;g3d956b2299a_0_55"/>
          <p:cNvSpPr txBox="1">
            <a:spLocks noChangeArrowheads="1"/>
          </p:cNvSpPr>
          <p:nvPr/>
        </p:nvSpPr>
        <p:spPr bwMode="auto">
          <a:xfrm>
            <a:off x="1423988" y="6146800"/>
            <a:ext cx="5983287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Обележавање Светског дана пингвина у групи деце у години пред полазак у школу у Коњуху 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160;g3d956b2299a_0_68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породицом: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pic>
        <p:nvPicPr>
          <p:cNvPr id="13315" name="Google Shape;161;g3d956b2299a_0_6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9700" y="1057275"/>
            <a:ext cx="63246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Google Shape;162;g3d956b2299a_0_68"/>
          <p:cNvSpPr txBox="1">
            <a:spLocks noChangeArrowheads="1"/>
          </p:cNvSpPr>
          <p:nvPr/>
        </p:nvSpPr>
        <p:spPr bwMode="auto">
          <a:xfrm>
            <a:off x="1133475" y="5800725"/>
            <a:ext cx="67087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Почетком месеца реализован је низ родитељских састанака са циљем информисања родитеља о реализованим пројектима у свим групама вртића као сегмент јавног деловања и јачање сарадње са породицом кроз сегмент учешћа у неспосредном животу и раду групе. 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167;g3d96edaa580_2_22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породицом: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4339" name="Google Shape;168;g3d96edaa580_2_22"/>
          <p:cNvSpPr txBox="1">
            <a:spLocks noChangeArrowheads="1"/>
          </p:cNvSpPr>
          <p:nvPr/>
        </p:nvSpPr>
        <p:spPr bwMode="auto">
          <a:xfrm>
            <a:off x="1133475" y="5800725"/>
            <a:ext cx="67087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старијој вртићкој групи организовано је дружење и заједничка планирана ситуација учења  деце, родитеља и васпитача у оквиру Дана отворених врата,  како би сазнали како се прави воћни јогурт у оквиру пројекта “Млеко мења облик”.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4340" name="Google Shape;169;g3d96edaa580_2_2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7375" y="1146175"/>
            <a:ext cx="3659188" cy="454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Google Shape;170;g3d96edaa580_2_22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0113" y="1103313"/>
            <a:ext cx="3490912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175;g3d96edaa580_2_104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породицом: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5363" name="Google Shape;176;g3d96edaa580_2_104"/>
          <p:cNvSpPr txBox="1">
            <a:spLocks noChangeArrowheads="1"/>
          </p:cNvSpPr>
          <p:nvPr/>
        </p:nvSpPr>
        <p:spPr bwMode="auto">
          <a:xfrm>
            <a:off x="1133475" y="5800725"/>
            <a:ext cx="670877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групи деце у години пред полазак у школу “Јагода” у оквиру Дана отворених врата маме две девојчице бавиле су се плетењем наруквица са децом.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5364" name="Google Shape;177;g3d96edaa580_2_10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88" y="1389063"/>
            <a:ext cx="3368675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Google Shape;178;g3d96edaa580_2_10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0175" y="1389063"/>
            <a:ext cx="3249613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183;g3d956b2299a_0_83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породицом: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6387" name="Google Shape;184;g3d956b2299a_0_83"/>
          <p:cNvSpPr txBox="1">
            <a:spLocks noChangeArrowheads="1"/>
          </p:cNvSpPr>
          <p:nvPr/>
        </p:nvSpPr>
        <p:spPr bwMode="auto">
          <a:xfrm>
            <a:off x="1133475" y="5800725"/>
            <a:ext cx="670877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Учешће родитеља у животу и раду групе у оквиру пројекта “Два ледена света” у групи деце у години пред полазак у школу “Облачак” из Крвавице. 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6388" name="Google Shape;185;g3d956b2299a_0_8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2188" y="1214438"/>
            <a:ext cx="3059112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Google Shape;186;g3d956b2299a_0_8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03763" y="1214438"/>
            <a:ext cx="3059112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191;g3d956b2299a_0_97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породицом: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7411" name="Google Shape;192;g3d956b2299a_0_97"/>
          <p:cNvSpPr txBox="1">
            <a:spLocks noChangeArrowheads="1"/>
          </p:cNvSpPr>
          <p:nvPr/>
        </p:nvSpPr>
        <p:spPr bwMode="auto">
          <a:xfrm>
            <a:off x="1133475" y="5800725"/>
            <a:ext cx="67087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мешовитој јасленој групи реализовано је дружење са родитељима у Малој читаоници кроз “Причалица дан- причај ми причу”. Дружењу су присуствовала и деца из млађе и старије васпитне групе вртића..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7412" name="Google Shape;193;g3d956b2299a_0_9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588" y="1214438"/>
            <a:ext cx="3287712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Google Shape;194;g3d956b2299a_0_97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70438" y="1214438"/>
            <a:ext cx="3381375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199;g3d956b2299a_0_92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школом</a:t>
            </a:r>
            <a:endParaRPr lang="en-GB" sz="3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18435" name="Google Shape;200;g3d956b2299a_0_92"/>
          <p:cNvSpPr txBox="1">
            <a:spLocks noChangeArrowheads="1"/>
          </p:cNvSpPr>
          <p:nvPr/>
        </p:nvSpPr>
        <p:spPr bwMode="auto">
          <a:xfrm>
            <a:off x="858838" y="5427663"/>
            <a:ext cx="7580312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У оквиру сарадње са школом, а у вези припреме деце за полазак у први разред, организована је заједничка активност деце из група у години пред полазак у школу и деце четвртог разреда ОШ “Свети Сава” из Читлука под називом “Игроказ- Ја у школу крећем”. Више о дешавању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овде.</a:t>
            </a:r>
            <a:r>
              <a:rPr lang="en-US"/>
              <a:t> </a:t>
            </a:r>
            <a:endParaRPr lang="en-GB"/>
          </a:p>
        </p:txBody>
      </p:sp>
      <p:pic>
        <p:nvPicPr>
          <p:cNvPr id="18436" name="Google Shape;201;g3d956b2299a_0_92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1570038"/>
            <a:ext cx="415925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Google Shape;202;g3d956b2299a_0_92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64050" y="1570038"/>
            <a:ext cx="4527550" cy="366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207;g3d956b2299a_0_128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школом</a:t>
            </a:r>
            <a:endParaRPr lang="en-GB" sz="3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19459" name="Google Shape;208;g3d956b2299a_0_128"/>
          <p:cNvSpPr txBox="1">
            <a:spLocks noChangeArrowheads="1"/>
          </p:cNvSpPr>
          <p:nvPr/>
        </p:nvSpPr>
        <p:spPr bwMode="auto">
          <a:xfrm>
            <a:off x="858838" y="5427663"/>
            <a:ext cx="7580312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Средња вртићка група имала је прилику да у оквиру пројекта “Ипак се окреће” у сарадњи са наставницом хемије Латинком Милојевић, из ОШ “Доситеј Обрадовић”,  истражује шта се све окреће кроз планирану ситуацију учења и коришћење различитих средстава. </a:t>
            </a:r>
            <a:endParaRPr lang="en-GB"/>
          </a:p>
        </p:txBody>
      </p:sp>
      <p:pic>
        <p:nvPicPr>
          <p:cNvPr id="19460" name="Google Shape;209;g3d956b2299a_0_12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050" y="1166813"/>
            <a:ext cx="7581900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214;g3d96edaa580_2_0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школом</a:t>
            </a:r>
            <a:endParaRPr lang="en-GB" sz="3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0483" name="Google Shape;215;g3d96edaa580_2_0"/>
          <p:cNvSpPr txBox="1">
            <a:spLocks noChangeArrowheads="1"/>
          </p:cNvSpPr>
          <p:nvPr/>
        </p:nvSpPr>
        <p:spPr bwMode="auto">
          <a:xfrm>
            <a:off x="858838" y="5427663"/>
            <a:ext cx="758031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Прослава учења у пројекту “Два ледена света” групе деце у години пред полазак у школу у сарадњи са децом ОШ “Васа Пелагић”, подручног одељења у Крвавици.</a:t>
            </a:r>
            <a:endParaRPr lang="en-GB"/>
          </a:p>
        </p:txBody>
      </p:sp>
      <p:pic>
        <p:nvPicPr>
          <p:cNvPr id="20484" name="Google Shape;216;g3d96edaa580_2_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43025" y="1127125"/>
            <a:ext cx="6138863" cy="430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3d956b2299a_0_153"/>
          <p:cNvSpPr txBox="1">
            <a:spLocks noGrp="1"/>
          </p:cNvSpPr>
          <p:nvPr>
            <p:ph type="title"/>
          </p:nvPr>
        </p:nvSpPr>
        <p:spPr>
          <a:xfrm>
            <a:off x="457200" y="612775"/>
            <a:ext cx="8229600" cy="11430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9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Трибина за родитеље деце у години пред полазак у школу вртића “Бисери” и “Голуб мира” у сарадњи са ОШ “Свети Сава” и ОШ “Доситеј Обрадовић”</a:t>
            </a:r>
            <a:endParaRPr lang="en-GB" sz="29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1507" name="Google Shape;222;g3d956b2299a_0_153"/>
          <p:cNvSpPr txBox="1">
            <a:spLocks noChangeArrowheads="1"/>
          </p:cNvSpPr>
          <p:nvPr/>
        </p:nvSpPr>
        <p:spPr bwMode="auto">
          <a:xfrm>
            <a:off x="874713" y="6186488"/>
            <a:ext cx="7580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Више о дешавању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овде.</a:t>
            </a:r>
            <a:endParaRPr lang="en-GB"/>
          </a:p>
        </p:txBody>
      </p:sp>
      <p:pic>
        <p:nvPicPr>
          <p:cNvPr id="21508" name="Google Shape;223;g3d956b2299a_0_15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8925" y="2176463"/>
            <a:ext cx="856615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228;g3d956b2299a_0_106"/>
          <p:cNvSpPr txBox="1"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Састанци стручних тимова и органа Установе</a:t>
            </a:r>
            <a:r>
              <a:rPr lang="en-GB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/>
            </a:r>
            <a:br>
              <a:rPr lang="en-GB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Седница Васпитно- образовног већа</a:t>
            </a:r>
            <a:endParaRPr lang="en-GB" sz="32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2531" name="Google Shape;229;g3d956b2299a_0_106"/>
          <p:cNvSpPr txBox="1">
            <a:spLocks noChangeArrowheads="1"/>
          </p:cNvSpPr>
          <p:nvPr/>
        </p:nvSpPr>
        <p:spPr bwMode="auto">
          <a:xfrm>
            <a:off x="604838" y="5961063"/>
            <a:ext cx="79343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Седница Васпитно-образовног већа одржана 12.02.2026. године у вртићу “Невен”. Више о догађају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</a:t>
            </a:r>
            <a:r>
              <a:rPr lang="en-US"/>
              <a:t>.</a:t>
            </a:r>
            <a:endParaRPr lang="en-GB"/>
          </a:p>
        </p:txBody>
      </p:sp>
      <p:pic>
        <p:nvPicPr>
          <p:cNvPr id="22532" name="Google Shape;230;g3d956b2299a_0_106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113" y="1328738"/>
            <a:ext cx="4292600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Content Placeholder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60925" y="1319213"/>
            <a:ext cx="39909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235;g3d956b2299a_0_143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Тима за развојно планирање Установе</a:t>
            </a:r>
            <a:endParaRPr lang="en-GB" sz="32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3555" name="Google Shape;236;g3d956b2299a_0_143"/>
          <p:cNvSpPr txBox="1">
            <a:spLocks noChangeArrowheads="1"/>
          </p:cNvSpPr>
          <p:nvPr/>
        </p:nvSpPr>
        <p:spPr bwMode="auto">
          <a:xfrm>
            <a:off x="604838" y="6170613"/>
            <a:ext cx="793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Више о дешавању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овде.</a:t>
            </a:r>
            <a:endParaRPr lang="en-GB"/>
          </a:p>
        </p:txBody>
      </p:sp>
      <p:pic>
        <p:nvPicPr>
          <p:cNvPr id="57348" name="Google Shape;237;g3d956b2299a_0_14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944" y="1426968"/>
            <a:ext cx="4478693" cy="4364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643406" y="1464906"/>
            <a:ext cx="4500594" cy="4320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242;g3d956b2299a_0_136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Хоризонтална размена између практичара вртића “Бисери” и “Невен” </a:t>
            </a:r>
            <a:endParaRPr lang="en-GB" sz="32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4579" name="Google Shape;243;g3d956b2299a_0_136"/>
          <p:cNvSpPr txBox="1">
            <a:spLocks noChangeArrowheads="1"/>
          </p:cNvSpPr>
          <p:nvPr/>
        </p:nvSpPr>
        <p:spPr bwMode="auto">
          <a:xfrm>
            <a:off x="712788" y="6096000"/>
            <a:ext cx="71945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Са циљем размене искустава у уређењу простора као трећег васпитача, организована је Хоризонтална размена практичара вртића “Бисери” и “Невен”, где су се размењивале рефлексије о заједничким просторима.</a:t>
            </a:r>
            <a:endParaRPr lang="en-GB"/>
          </a:p>
        </p:txBody>
      </p:sp>
      <p:pic>
        <p:nvPicPr>
          <p:cNvPr id="24580" name="Google Shape;244;g3d956b2299a_0_136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5025" y="1482725"/>
            <a:ext cx="3262313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Google Shape;245;g3d956b2299a_0_136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7888" y="1503363"/>
            <a:ext cx="3279775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250;g3d956b2299a_0_161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3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Стручно усавршавање практичара </a:t>
            </a:r>
            <a:endParaRPr lang="en-GB" sz="3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5603" name="Google Shape;251;g3d956b2299a_0_161"/>
          <p:cNvSpPr txBox="1">
            <a:spLocks noChangeArrowheads="1"/>
          </p:cNvSpPr>
          <p:nvPr/>
        </p:nvSpPr>
        <p:spPr bwMode="auto">
          <a:xfrm>
            <a:off x="712788" y="6096000"/>
            <a:ext cx="71945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Крајем фебруара практичари вртића “Бисери” похађали су семинар “Вртић- место интегрисаног учења у инспиративном простору” у Центру за стручно усавршавање Крушевац.</a:t>
            </a:r>
            <a:endParaRPr lang="en-GB"/>
          </a:p>
        </p:txBody>
      </p:sp>
      <p:pic>
        <p:nvPicPr>
          <p:cNvPr id="25604" name="Google Shape;252;g3d956b2299a_0_16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5413" y="1417638"/>
            <a:ext cx="3351212" cy="437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Google Shape;253;g3d956b2299a_0_16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99025" y="1417638"/>
            <a:ext cx="3286125" cy="437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807</Words>
  <PresentationFormat>On-screen Show (4:3)</PresentationFormat>
  <Paragraphs>49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Office Theme</vt:lpstr>
      <vt:lpstr>Билтен вртића “Бисери”</vt:lpstr>
      <vt:lpstr>У току месеца, у вртићу су реализовани следећи пројекти:</vt:lpstr>
      <vt:lpstr>Активности које издвајамо:</vt:lpstr>
      <vt:lpstr>Slide 4</vt:lpstr>
      <vt:lpstr>Slide 5</vt:lpstr>
      <vt:lpstr>Slide 6</vt:lpstr>
      <vt:lpstr>Slide 7</vt:lpstr>
      <vt:lpstr>Slide 8</vt:lpstr>
      <vt:lpstr>Slide 9</vt:lpstr>
      <vt:lpstr>У оквиру еколошких активности, обележени су Светски дан снега и Светски дан пингвина:</vt:lpstr>
      <vt:lpstr>Slide 11</vt:lpstr>
      <vt:lpstr>Сарадња са породицом:</vt:lpstr>
      <vt:lpstr>Сарадња са породицом:</vt:lpstr>
      <vt:lpstr>Сарадња са породицом:</vt:lpstr>
      <vt:lpstr>Сарадња са породицом:</vt:lpstr>
      <vt:lpstr>Сарадња са породицом:</vt:lpstr>
      <vt:lpstr>Сарадња са школом</vt:lpstr>
      <vt:lpstr>Сарадња са школом</vt:lpstr>
      <vt:lpstr>Сарадња са школом</vt:lpstr>
      <vt:lpstr>Трибина за родитеље деце у години пред полазак у школу вртића “Бисери” и “Голуб мира” у сарадњи са ОШ “Свети Сава” и ОШ “Доситеј Обрадовић”</vt:lpstr>
      <vt:lpstr>Састанци стручних тимова и органа Установе Седница Васпитно- образовног већа</vt:lpstr>
      <vt:lpstr>Састанак Тима за развојно планирање Установе</vt:lpstr>
      <vt:lpstr>Хоризонтална размена између практичара вртића “Бисери” и “Невен” </vt:lpstr>
      <vt:lpstr>Стручно усавршавање практичара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Билтен вртића “Бисери”</dc:title>
  <dc:creator>PC</dc:creator>
  <cp:lastModifiedBy>ASUS</cp:lastModifiedBy>
  <cp:revision>4</cp:revision>
  <dcterms:created xsi:type="dcterms:W3CDTF">2025-12-08T09:43:34Z</dcterms:created>
  <dcterms:modified xsi:type="dcterms:W3CDTF">2026-04-30T06:29:31Z</dcterms:modified>
</cp:coreProperties>
</file>